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2" r:id="rId4"/>
  </p:sldMasterIdLst>
  <p:notesMasterIdLst>
    <p:notesMasterId r:id="rId53"/>
  </p:notesMasterIdLst>
  <p:handoutMasterIdLst>
    <p:handoutMasterId r:id="rId54"/>
  </p:handoutMasterIdLst>
  <p:sldIdLst>
    <p:sldId id="259" r:id="rId5"/>
    <p:sldId id="274" r:id="rId6"/>
    <p:sldId id="280" r:id="rId7"/>
    <p:sldId id="275" r:id="rId8"/>
    <p:sldId id="314" r:id="rId9"/>
    <p:sldId id="332" r:id="rId10"/>
    <p:sldId id="276" r:id="rId11"/>
    <p:sldId id="333" r:id="rId12"/>
    <p:sldId id="277" r:id="rId13"/>
    <p:sldId id="278" r:id="rId14"/>
    <p:sldId id="279" r:id="rId15"/>
    <p:sldId id="281" r:id="rId16"/>
    <p:sldId id="282" r:id="rId17"/>
    <p:sldId id="283" r:id="rId18"/>
    <p:sldId id="328" r:id="rId19"/>
    <p:sldId id="331" r:id="rId20"/>
    <p:sldId id="334" r:id="rId21"/>
    <p:sldId id="327" r:id="rId22"/>
    <p:sldId id="311" r:id="rId23"/>
    <p:sldId id="284" r:id="rId24"/>
    <p:sldId id="285" r:id="rId25"/>
    <p:sldId id="324" r:id="rId26"/>
    <p:sldId id="286" r:id="rId27"/>
    <p:sldId id="329" r:id="rId28"/>
    <p:sldId id="287" r:id="rId29"/>
    <p:sldId id="293" r:id="rId30"/>
    <p:sldId id="313" r:id="rId31"/>
    <p:sldId id="330" r:id="rId32"/>
    <p:sldId id="316" r:id="rId33"/>
    <p:sldId id="317" r:id="rId34"/>
    <p:sldId id="318" r:id="rId35"/>
    <p:sldId id="325" r:id="rId36"/>
    <p:sldId id="326" r:id="rId37"/>
    <p:sldId id="288" r:id="rId38"/>
    <p:sldId id="289" r:id="rId39"/>
    <p:sldId id="312" r:id="rId40"/>
    <p:sldId id="335" r:id="rId41"/>
    <p:sldId id="290" r:id="rId42"/>
    <p:sldId id="291" r:id="rId43"/>
    <p:sldId id="292" r:id="rId44"/>
    <p:sldId id="294" r:id="rId45"/>
    <p:sldId id="315" r:id="rId46"/>
    <p:sldId id="295" r:id="rId47"/>
    <p:sldId id="319" r:id="rId48"/>
    <p:sldId id="320" r:id="rId49"/>
    <p:sldId id="321" r:id="rId50"/>
    <p:sldId id="322" r:id="rId51"/>
    <p:sldId id="323" r:id="rId5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3202" autoAdjust="0"/>
  </p:normalViewPr>
  <p:slideViewPr>
    <p:cSldViewPr snapToGrid="0">
      <p:cViewPr>
        <p:scale>
          <a:sx n="92" d="100"/>
          <a:sy n="92" d="100"/>
        </p:scale>
        <p:origin x="-1068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98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6D773C5-6CAA-4590-8D3A-7AB4985FD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F9F5E6C-4FB0-4738-A30F-6A1C7707DA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63486-5731-4F72-B12C-F730B056D7EC}" type="datetime1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20F7C90-EC74-4599-B624-18AEAAAAF3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03C4103-6D6C-419E-B502-148D7875D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A02423-C626-461C-A8BE-E26103CAB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66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B0CFE9-86F8-4019-AA77-F2247A5634E9}" type="datetime1">
              <a:rPr lang="ru-RU" noProof="0" smtClean="0"/>
              <a:t>09.10.2024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666E22B-85CA-45C7-86A8-A17C38B96A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3007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942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666E22B-85CA-45C7-86A8-A17C38B96A98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05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0CF70A2-C0AD-4D28-B3EB-C43D221AD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F3EE984A-7865-4092-9DD1-FA065CFE1A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Рисунок 7" descr="Изображение рук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3B8F172B-7E78-455D-98E3-82DF6184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Рисунок 8" descr="Изображение цветка в руках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F50D9895-086D-4E52-B2BB-4B8D7993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441336E-0F59-4E8E-A2B5-D62EDA7180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7B873BD-A26D-4CB5-BED3-D95C908B8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rtlCol="0" anchor="b">
            <a:normAutofit/>
          </a:bodyPr>
          <a:lstStyle/>
          <a:p>
            <a:pPr algn="l" rtl="0">
              <a:lnSpc>
                <a:spcPct val="100000"/>
              </a:lnSpc>
            </a:pPr>
            <a:endParaRPr lang="ru-RU" sz="4400" spc="120" noProof="0">
              <a:cs typeface="Posterama" panose="020B0504020200020000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EF5E2EC6-688E-4202-BA23-F29BE1145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rtlCol="0" anchor="t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endParaRPr lang="ru-RU" sz="2200" noProof="0">
              <a:cs typeface="Segoe UI Semilight" panose="020B0402040204020203" pitchFamily="34" charset="0"/>
            </a:endParaRP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D8709CFE-7328-4CEC-A7C8-D6C8B18D6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232" y="740664"/>
            <a:ext cx="4745736" cy="539496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04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E62CE4B-3BFB-4501-B59A-0ED68CF61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F608493-BDCD-43BD-A3CC-24E7502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endParaRPr lang="ru-RU" spc="120" noProof="0">
              <a:cs typeface="Posterama" panose="020B0504020200020000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F3B9F353-002B-4A4D-A316-70D952ED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rtl="0">
              <a:lnSpc>
                <a:spcPct val="110000"/>
              </a:lnSpc>
            </a:pPr>
            <a:endParaRPr lang="ru-RU" sz="1800" noProof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9890B2B-FFC6-4C7C-A617-67144F1E3C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55" y="0"/>
            <a:ext cx="5115697" cy="6858000"/>
          </a:xfrm>
          <a:prstGeom prst="rect">
            <a:avLst/>
          </a:prstGeom>
        </p:spPr>
      </p:pic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8CD8768C-8806-4DE0-82CC-275A2EC6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9592" y="74066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5" name="Рисунок 23">
            <a:extLst>
              <a:ext uri="{FF2B5EF4-FFF2-40B4-BE49-F238E27FC236}">
                <a16:creationId xmlns="" xmlns:a16="http://schemas.microsoft.com/office/drawing/2014/main" id="{68CB9DF9-86EB-48CF-B212-F2B290C56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8824" y="74066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6" name="Рисунок 23">
            <a:extLst>
              <a:ext uri="{FF2B5EF4-FFF2-40B4-BE49-F238E27FC236}">
                <a16:creationId xmlns="" xmlns:a16="http://schemas.microsoft.com/office/drawing/2014/main" id="{554B2207-3993-41B6-AF63-EBB48DACA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9592" y="352958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7" name="Рисунок 23">
            <a:extLst>
              <a:ext uri="{FF2B5EF4-FFF2-40B4-BE49-F238E27FC236}">
                <a16:creationId xmlns="" xmlns:a16="http://schemas.microsoft.com/office/drawing/2014/main" id="{DE0340D8-BC7E-4431-A7A7-8D634C8A1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52958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84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A7F5322-A9D1-4D98-A1BC-9178604ABF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70C34FA-2551-4FBC-8628-3506548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rtlCol="0" anchor="ctr">
            <a:normAutofit/>
          </a:bodyPr>
          <a:lstStyle/>
          <a:p>
            <a:pPr algn="l" rtl="0"/>
            <a:endParaRPr lang="ru-RU" sz="4400" noProof="0">
              <a:cs typeface="Posterama" panose="020B0504020200020000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158CD79-85EA-4D75-A743-D3DB777D1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8194385" y="20961"/>
            <a:ext cx="3997615" cy="6816079"/>
            <a:chOff x="8059620" y="41922"/>
            <a:chExt cx="3997615" cy="6816077"/>
          </a:xfrm>
        </p:grpSpPr>
        <p:pic>
          <p:nvPicPr>
            <p:cNvPr id="9" name="Рисунок 8" descr="Изображение сидящей темной кошки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50D423CE-750A-48C7-B236-F510652FE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" name="Рисунок 9" descr="Изображение сидящей темной кошки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F198B21E-DBB4-4FAF-85E2-0929E6BFC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29" y="381000"/>
            <a:ext cx="3997745" cy="2133600"/>
          </a:xfrm>
        </p:spPr>
        <p:txBody>
          <a:bodyPr rtlCol="0" anchor="ctr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endParaRPr lang="ru-RU" sz="2200" noProof="0">
              <a:cs typeface="Segoe UI Semilight" panose="020B0402040204020203" pitchFamily="34" charset="0"/>
            </a:endParaRP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969566B9-A8AF-4476-A32A-4AEFC46430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816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6" name="Рисунок 14">
            <a:extLst>
              <a:ext uri="{FF2B5EF4-FFF2-40B4-BE49-F238E27FC236}">
                <a16:creationId xmlns="" xmlns:a16="http://schemas.microsoft.com/office/drawing/2014/main" id="{10391AAE-35A8-4BEC-BF35-22153B1436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488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6816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0135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8695" y="1825625"/>
            <a:ext cx="5561106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825625"/>
            <a:ext cx="5561105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8A7506A-23D3-4E50-B632-7D75C652F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082A1112-7DAD-487B-84EF-9F2B9F4A6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Рисунок 7" descr="Изображение рук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52E39B3F-C08C-424B-908B-8A3E017C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Рисунок 8" descr="Изображение цветка в руках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80050DD2-3323-4041-91C6-8BFA52F3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FA34E2F-6A4E-4CFF-ACA1-994BA9CED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8B9C0BE-DE84-42B6-9610-684AC81E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endParaRPr lang="ru-RU" spc="120" noProof="0">
              <a:cs typeface="Posterama" panose="020B0504020200020000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C95C06E1-E8B8-4F7A-8EB7-E594AFEE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52800"/>
            <a:ext cx="4953000" cy="2514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>
              <a:lnSpc>
                <a:spcPct val="110000"/>
              </a:lnSpc>
            </a:pPr>
            <a:endParaRPr lang="ru-RU" sz="1800" noProof="0"/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E340614F-452E-4022-B834-FFDC63466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813816"/>
            <a:ext cx="4617720" cy="25511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Рисунок 15">
            <a:extLst>
              <a:ext uri="{FF2B5EF4-FFF2-40B4-BE49-F238E27FC236}">
                <a16:creationId xmlns="" xmlns:a16="http://schemas.microsoft.com/office/drawing/2014/main" id="{C9F0368A-AE83-428C-ABF7-694386AB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465576"/>
            <a:ext cx="4617720" cy="25511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08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2253A4E8-5A11-4C9C-8FC8-9D78AB5D3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" name="Рисунок 6" descr="Изображение рук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77D633C1-4A46-44EA-B1E7-96EA9C44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" name="Рисунок 7" descr="Изображение цветка в руках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89667DF8-B73B-497B-95A4-5212EE66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EA3C8E6-EF45-4F18-A0CB-F0527540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endParaRPr lang="ru-RU" spc="120" noProof="0" dirty="0">
              <a:cs typeface="Posterama" panose="020B0504020200020000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50CA1F7B-7E1E-4745-8E06-38C7990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952681" cy="3410712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rtl="0">
              <a:lnSpc>
                <a:spcPct val="110000"/>
              </a:lnSpc>
            </a:pPr>
            <a:endParaRPr lang="ru-RU" sz="1800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C027CA11-7EE7-4C3B-AF4D-F50756E4E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68324"/>
            <a:ext cx="4727448" cy="57150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26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29FC3DD-D5CF-4D3A-AD62-2D9AD0EA2D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3A543720-E70E-42D7-9835-39FDFE40F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8" name="Рисунок 7" descr="Изображение рук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7D5BA9D0-B4FD-4CD7-8F18-76506E97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Рисунок 8" descr="Изображение цветка в руках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7D2067D9-0848-4BAA-996E-BE1236E0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B87D7AA-E59B-441F-B5EC-E9828C1ED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rtlCol="0" anchor="b">
            <a:normAutofit/>
          </a:bodyPr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endParaRPr lang="ru-RU" sz="4400" spc="120" noProof="0" dirty="0">
              <a:cs typeface="Posterama" panose="020B0504020200020000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70806D6C-F8DC-4FFA-9381-5620B739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rtlCol="0" anchor="t"/>
          <a:lstStyle>
            <a:lvl1pPr marL="0" indent="0" algn="ctr">
              <a:buNone/>
              <a:defRPr/>
            </a:lvl1pPr>
          </a:lstStyle>
          <a:p>
            <a:pPr rtl="0">
              <a:lnSpc>
                <a:spcPct val="110000"/>
              </a:lnSpc>
            </a:pPr>
            <a:endParaRPr lang="ru-RU" sz="2200" noProof="0">
              <a:cs typeface="Segoe UI Semilight" panose="020B0402040204020203" pitchFamily="34" charset="0"/>
            </a:endParaRP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A5095252-A020-4AA1-9BB3-013288A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4059936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Рисунок 15">
            <a:extLst>
              <a:ext uri="{FF2B5EF4-FFF2-40B4-BE49-F238E27FC236}">
                <a16:creationId xmlns="" xmlns:a16="http://schemas.microsoft.com/office/drawing/2014/main" id="{17FBAD15-0D00-46EC-B530-EF6195F42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792" y="3886200"/>
            <a:ext cx="4087368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Рисунок 15">
            <a:extLst>
              <a:ext uri="{FF2B5EF4-FFF2-40B4-BE49-F238E27FC236}">
                <a16:creationId xmlns="" xmlns:a16="http://schemas.microsoft.com/office/drawing/2014/main" id="{0F93F034-901D-43B1-89E9-6291A86787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2064" y="3886200"/>
            <a:ext cx="4059936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65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Рисунок 23">
            <a:extLst>
              <a:ext uri="{FF2B5EF4-FFF2-40B4-BE49-F238E27FC236}">
                <a16:creationId xmlns="" xmlns:a16="http://schemas.microsoft.com/office/drawing/2014/main" id="{A342208A-7F52-4C16-BF8A-A70CD85DC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202" y="2648816"/>
            <a:ext cx="2624328" cy="180136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8" name="Текст 28">
            <a:extLst>
              <a:ext uri="{FF2B5EF4-FFF2-40B4-BE49-F238E27FC236}">
                <a16:creationId xmlns="" xmlns:a16="http://schemas.microsoft.com/office/drawing/2014/main" id="{59209785-A2FF-4005-B08B-066B494ED5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77" y="4749272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9" name="Текст 28">
            <a:extLst>
              <a:ext uri="{FF2B5EF4-FFF2-40B4-BE49-F238E27FC236}">
                <a16:creationId xmlns="" xmlns:a16="http://schemas.microsoft.com/office/drawing/2014/main" id="{093D08DD-AE30-4184-B3A7-CBAB807C6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677" y="5143581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0" name="Рисунок 23">
            <a:extLst>
              <a:ext uri="{FF2B5EF4-FFF2-40B4-BE49-F238E27FC236}">
                <a16:creationId xmlns="" xmlns:a16="http://schemas.microsoft.com/office/drawing/2014/main" id="{CA1F7BAF-57A3-4F79-B170-D95EF59347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1870" y="2659090"/>
            <a:ext cx="2624328" cy="180136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1" name="Текст 28">
            <a:extLst>
              <a:ext uri="{FF2B5EF4-FFF2-40B4-BE49-F238E27FC236}">
                <a16:creationId xmlns="" xmlns:a16="http://schemas.microsoft.com/office/drawing/2014/main" id="{0E272F39-6650-4251-818A-CAF1034A26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2320" y="4749272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2" name="Текст 28">
            <a:extLst>
              <a:ext uri="{FF2B5EF4-FFF2-40B4-BE49-F238E27FC236}">
                <a16:creationId xmlns="" xmlns:a16="http://schemas.microsoft.com/office/drawing/2014/main" id="{F2E24AEA-7B80-4897-A646-36D3F07A3E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2320" y="5143581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3" name="Рисунок 23">
            <a:extLst>
              <a:ext uri="{FF2B5EF4-FFF2-40B4-BE49-F238E27FC236}">
                <a16:creationId xmlns="" xmlns:a16="http://schemas.microsoft.com/office/drawing/2014/main" id="{2A98750D-61F1-4F11-81A7-783F04218E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020" y="2659090"/>
            <a:ext cx="2624328" cy="180136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="" xmlns:a16="http://schemas.microsoft.com/office/drawing/2014/main" id="{EE32408B-5DEA-4E1C-A16B-9931CE46D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5064" y="4749272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="" xmlns:a16="http://schemas.microsoft.com/office/drawing/2014/main" id="{0917A361-2187-4AB6-A1E4-6B0E4E6650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5064" y="5143581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6" name="Рисунок 23">
            <a:extLst>
              <a:ext uri="{FF2B5EF4-FFF2-40B4-BE49-F238E27FC236}">
                <a16:creationId xmlns="" xmlns:a16="http://schemas.microsoft.com/office/drawing/2014/main" id="{11DA2664-78E4-4126-9534-E718C9E877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3391" y="2631493"/>
            <a:ext cx="2624328" cy="180136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7" name="Текст 28">
            <a:extLst>
              <a:ext uri="{FF2B5EF4-FFF2-40B4-BE49-F238E27FC236}">
                <a16:creationId xmlns="" xmlns:a16="http://schemas.microsoft.com/office/drawing/2014/main" id="{FD4B7AF1-C573-42D5-A6AC-9CDE36C2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3391" y="4749272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28">
            <a:extLst>
              <a:ext uri="{FF2B5EF4-FFF2-40B4-BE49-F238E27FC236}">
                <a16:creationId xmlns="" xmlns:a16="http://schemas.microsoft.com/office/drawing/2014/main" id="{60E2206A-3CD1-417B-82DB-28AC9CB2FC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3391" y="5143581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4841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62BDFDF-C29B-490D-B7E4-913596711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E733B2E6-29D0-4249-A0A5-82013CE16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Рисунок 7" descr="Изображение рук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13AED3CD-2B31-49BC-BC04-850E0AD3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Рисунок 8" descr="Изображение цветка в руках&#10;&#10;Описание сформировано автоматически">
              <a:extLst>
                <a:ext uri="{FF2B5EF4-FFF2-40B4-BE49-F238E27FC236}">
                  <a16:creationId xmlns="" xmlns:a16="http://schemas.microsoft.com/office/drawing/2014/main" id="{D5FE2C96-BB8F-4A14-88E4-C871D91E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F2C506E-3A15-4D88-8C7E-AE65D21F18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52D6351-AB6F-490B-97F2-D51C1478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rtlCol="0" anchor="b">
            <a:normAutofit/>
          </a:bodyPr>
          <a:lstStyle/>
          <a:p>
            <a:pPr algn="l" rtl="0">
              <a:lnSpc>
                <a:spcPct val="100000"/>
              </a:lnSpc>
            </a:pPr>
            <a:endParaRPr lang="ru-RU" sz="4400" spc="120" noProof="0">
              <a:cs typeface="Posterama" panose="020B0504020200020000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EF760311-9637-47CC-B0E7-6C8C307C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rtlCol="0" anchor="t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endParaRPr lang="ru-RU" sz="2200" noProof="0">
              <a:cs typeface="Segoe UI Semilight" panose="020B0402040204020203" pitchFamily="34" charset="0"/>
            </a:endParaRP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89734E01-4E64-484E-9728-EF69422CB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3448" y="1014984"/>
            <a:ext cx="4123944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Рисунок 15">
            <a:extLst>
              <a:ext uri="{FF2B5EF4-FFF2-40B4-BE49-F238E27FC236}">
                <a16:creationId xmlns="" xmlns:a16="http://schemas.microsoft.com/office/drawing/2014/main" id="{7CA897AB-A280-4B5A-BEF5-C5D11D6535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48" y="3511296"/>
            <a:ext cx="4123944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201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56" y="1752600"/>
            <a:ext cx="5532319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256" y="2666999"/>
            <a:ext cx="5532319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52600"/>
            <a:ext cx="5561106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66999"/>
            <a:ext cx="5561106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56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256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361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361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17999667-FDE9-4EC7-9EF8-E64C5DA4B1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1466" y="1757319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="" xmlns:a16="http://schemas.microsoft.com/office/drawing/2014/main" id="{54466FB3-35A6-4045-8C46-5F6399D7B4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1466" y="2671718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047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Образец текста нижнего колонтитула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3B850FF-6169-4056-8077-06FFA93A5366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 descr="Изображение в положении сидя&#10;&#10;Описание сформировано автоматически">
            <a:extLst>
              <a:ext uri="{FF2B5EF4-FFF2-40B4-BE49-F238E27FC236}">
                <a16:creationId xmlns=""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6" r:id="rId4"/>
    <p:sldLayoutId id="2147483734" r:id="rId5"/>
    <p:sldLayoutId id="2147483753" r:id="rId6"/>
    <p:sldLayoutId id="2147483752" r:id="rId7"/>
    <p:sldLayoutId id="2147483737" r:id="rId8"/>
    <p:sldLayoutId id="2147483750" r:id="rId9"/>
    <p:sldLayoutId id="2147483745" r:id="rId10"/>
    <p:sldLayoutId id="2147483751" r:id="rId11"/>
    <p:sldLayoutId id="2147483733" r:id="rId12"/>
    <p:sldLayoutId id="2147483744" r:id="rId13"/>
    <p:sldLayoutId id="2147483736" r:id="rId14"/>
    <p:sldLayoutId id="2147483739" r:id="rId15"/>
    <p:sldLayoutId id="2147483740" r:id="rId16"/>
    <p:sldLayoutId id="2147483741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0DDE03-5881-4143-92C0-900FD220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4899" y="235460"/>
            <a:ext cx="6456377" cy="2892518"/>
          </a:xfrm>
        </p:spPr>
        <p:txBody>
          <a:bodyPr rtlCol="0">
            <a:noAutofit/>
          </a:bodyPr>
          <a:lstStyle/>
          <a:p>
            <a:pPr algn="r" rtl="0"/>
            <a:r>
              <a:rPr lang="ru-RU" sz="3600" b="1" dirty="0" smtClean="0">
                <a:latin typeface="Manrope" pitchFamily="2" charset="0"/>
              </a:rPr>
              <a:t>Приемы </a:t>
            </a:r>
            <a:br>
              <a:rPr lang="ru-RU" sz="3600" b="1" dirty="0" smtClean="0">
                <a:latin typeface="Manrope" pitchFamily="2" charset="0"/>
              </a:rPr>
            </a:br>
            <a:r>
              <a:rPr lang="ru-RU" sz="3600" b="1" dirty="0" smtClean="0">
                <a:latin typeface="Manrope" pitchFamily="2" charset="0"/>
              </a:rPr>
              <a:t>организации ученического целеполагания </a:t>
            </a:r>
            <a:br>
              <a:rPr lang="ru-RU" sz="3600" b="1" dirty="0" smtClean="0">
                <a:latin typeface="Manrope" pitchFamily="2" charset="0"/>
              </a:rPr>
            </a:br>
            <a:r>
              <a:rPr lang="ru-RU" sz="3600" b="1" dirty="0" smtClean="0">
                <a:latin typeface="Manrope" pitchFamily="2" charset="0"/>
              </a:rPr>
              <a:t>на уроке</a:t>
            </a:r>
            <a:endParaRPr lang="ru-RU" sz="3600" b="1" dirty="0">
              <a:latin typeface="Manrope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726D00-6671-49B9-B158-E8FE9A3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0019" y="4375203"/>
            <a:ext cx="4977243" cy="2005446"/>
          </a:xfrm>
        </p:spPr>
        <p:txBody>
          <a:bodyPr rtlCol="0">
            <a:normAutofit/>
          </a:bodyPr>
          <a:lstStyle/>
          <a:p>
            <a:pPr algn="r" rtl="0">
              <a:lnSpc>
                <a:spcPct val="100000"/>
              </a:lnSpc>
            </a:pPr>
            <a:r>
              <a:rPr lang="ru-RU" sz="2000" b="1" dirty="0" smtClean="0">
                <a:latin typeface="Manrope" pitchFamily="2" charset="0"/>
              </a:rPr>
              <a:t>Богданова А.О., </a:t>
            </a:r>
            <a:r>
              <a:rPr lang="ru-RU" sz="2000" b="1" dirty="0" err="1" smtClean="0">
                <a:latin typeface="Manrope" pitchFamily="2" charset="0"/>
              </a:rPr>
              <a:t>к.п.н</a:t>
            </a:r>
            <a:r>
              <a:rPr lang="ru-RU" sz="2000" b="1" dirty="0" smtClean="0">
                <a:latin typeface="Manrope" pitchFamily="2" charset="0"/>
              </a:rPr>
              <a:t>., доцент кафедры естественно-математического образования</a:t>
            </a:r>
          </a:p>
          <a:p>
            <a:pPr algn="r" rtl="0">
              <a:lnSpc>
                <a:spcPct val="100000"/>
              </a:lnSpc>
            </a:pPr>
            <a:r>
              <a:rPr lang="ru-RU" sz="2000" b="1" dirty="0" smtClean="0">
                <a:latin typeface="Manrope" pitchFamily="2" charset="0"/>
              </a:rPr>
              <a:t>Региональные методисты Владимирской области</a:t>
            </a:r>
          </a:p>
        </p:txBody>
      </p:sp>
      <p:pic>
        <p:nvPicPr>
          <p:cNvPr id="1026" name="Picture 2" descr="C:\Users\Анастасия\Desktop\ВПР\2023-06-08_17-15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171701"/>
            <a:ext cx="5205845" cy="384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5238" y="4882256"/>
            <a:ext cx="20313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latin typeface="Manrope" pitchFamily="2" charset="0"/>
              </a:rPr>
              <a:t>ПРОЕКТ </a:t>
            </a:r>
          </a:p>
          <a:p>
            <a:pPr algn="r"/>
            <a:r>
              <a:rPr lang="ru-RU" sz="1100" b="1" dirty="0" smtClean="0">
                <a:latin typeface="Manrope" pitchFamily="2" charset="0"/>
              </a:rPr>
              <a:t>РЕГИОНАЛЬНОГО </a:t>
            </a:r>
          </a:p>
          <a:p>
            <a:pPr algn="r"/>
            <a:r>
              <a:rPr lang="ru-RU" sz="1100" b="1" dirty="0" smtClean="0">
                <a:latin typeface="Manrope" pitchFamily="2" charset="0"/>
              </a:rPr>
              <a:t>МЕТОДИЧЕСКОГО АКТИВА</a:t>
            </a:r>
          </a:p>
          <a:p>
            <a:pPr algn="r"/>
            <a:r>
              <a:rPr lang="ru-RU" sz="1100" b="1" dirty="0" smtClean="0">
                <a:latin typeface="Manrope" pitchFamily="2" charset="0"/>
              </a:rPr>
              <a:t>ВЛАДИМИРСКОЙ ОБЛАСТИ</a:t>
            </a:r>
            <a:endParaRPr lang="ru-RU" sz="1100" b="1" dirty="0">
              <a:latin typeface="Manrope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939042"/>
            <a:ext cx="1761472" cy="691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</p:pic>
      <p:pic>
        <p:nvPicPr>
          <p:cNvPr id="1027" name="Picture 3" descr="C:\Users\zmav\Desktop\ЦНППМ\ЦНППМ_дизайн 2021\ЦНППМ_дизайн 2021\графические элементы\Фирменный знак ЦНППМ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53" y="865399"/>
            <a:ext cx="1671493" cy="7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45473" y="38072"/>
            <a:ext cx="119079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4. </a:t>
            </a:r>
            <a:r>
              <a:rPr lang="ru-RU" sz="2400" b="1" dirty="0">
                <a:latin typeface="Times New Roman"/>
                <a:ea typeface="Calibri"/>
                <a:cs typeface="Calibri"/>
              </a:rPr>
              <a:t>Учитель озвучивает тему и сложную по конструкции цель урока, затем просит учащихся разбить эту глобальную цель на ряд узких целей</a:t>
            </a:r>
            <a:r>
              <a:rPr lang="ru-RU" sz="2400" dirty="0">
                <a:latin typeface="Times New Roman"/>
                <a:ea typeface="Calibri"/>
                <a:cs typeface="Calibri"/>
              </a:rPr>
              <a:t>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Например,  на уроке по теме: «Общая характеристика и многообразие шляпочных грибов» учитель формулирует цель урока: «Познакомиться с особенностями строения и жизнедеятельности грибов, сравнить грибы с представителями царства растений и животных, познакомиться с характерными представителями царства грибов, раскрыть значение грибов в природе и жизни человека». Далее учитель просит учащихся прочитать цель и сформулировать несколько более конкретных задач по изучению грибов.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Примерные задачи: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1.Изучить особенности строения грибов.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2.Найти черты сходства и различия между грибами, растениями и животными. 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3.Изучить способы питания, размножения грибов.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4.Узнать способы классификации грибов.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5.Познакомиться с ядовитыми грибами, растущими в нашей местности.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59326" y="100100"/>
            <a:ext cx="11935691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5.</a:t>
            </a:r>
            <a:r>
              <a:rPr lang="ru-RU" sz="2800" b="1" dirty="0">
                <a:latin typeface="Times New Roman"/>
                <a:ea typeface="Calibri"/>
                <a:cs typeface="Calibri"/>
              </a:rPr>
              <a:t>Учитель озвучивает тему урока и умышленно предлагает учащимся научную, сложную для восприятия цель. Затем предлагает учащимся переформулировать цель таким образом, чтобы она стала понятной для их восприятия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. 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Calibri"/>
              </a:rPr>
              <a:t>Например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, на уроке по теме «Общая характеристика покрытосеменных растений», учитель озвучивает цель: «Показать  господствующее положение покрытосеменных в растительном покрове Земли и установить связи этого положения с особенностями их строения и жизнедеятельности».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Calibri"/>
              </a:rPr>
              <a:t>Цель 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может быть переформулирована учащимися следующим образом: «Необходимо выяснить, какие особенности строения, размножения покрытосеменных обеспечили их широкое распространение на Земле». </a:t>
            </a:r>
            <a:endParaRPr lang="ru-RU" sz="28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1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418367" y="2361114"/>
            <a:ext cx="11230575" cy="1683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9600" b="1" i="1" dirty="0">
                <a:latin typeface="Times New Roman"/>
                <a:ea typeface="Calibri"/>
                <a:cs typeface="Calibri"/>
              </a:rPr>
              <a:t>Задания – проблемы</a:t>
            </a:r>
            <a:endParaRPr lang="ru-RU" sz="96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0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38546" y="119266"/>
            <a:ext cx="11956472" cy="5290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При выполнении «Заданий – проблем» учащиеся всегда сталкиваются с затруднениями, которые возникают от нехватки у них знаний, умений или жизненного опыта. Важно, чтобы школьник увидел это затруднение, понял, что он чего-то не знает или, что ему не хватает какого-то опыта и т д. Определить затруднение ученик может сам или к нему (затруднению) может подвести учитель. Решение затруднения, так или иначе, будет подталкивать, провоцировать школьников к постановке учебных целей и задач. Цель, поставленная учащимися, может иметь разные конструкции: 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- для того, чтобы ответить на вопрос я должен…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- я смогу решить задачу, если…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- чтобы получить результат мне надо…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- я предполагаю, что ответ будет такой, но для этого я должен быть уверен в этом…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- чтобы знать, что делать дальше, я должен познакомиться… 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6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24754"/>
            <a:ext cx="121920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Сегодня мне хотелось бы начать наш урок с небольшого видеофрагмента хорошо знакомого вам мультфильма.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Просмотр фрагмент песни водяного «А мне летать охота»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О чем мечтает водяной? 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А вы когда-нибудь мечтали научиться летать? Предпринимали ли вы в детстве подобные попытки? Расскажите об этом? Получилось ли у вас? Почему?</a:t>
            </a:r>
            <a:endParaRPr lang="ru-RU" sz="2000" dirty="0"/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Сегодня эпиграфом к нашему уроку стала фраза из поэмы Р. Рождественского «210 шагов. Историческое отступление о крыльях».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Calibri"/>
                <a:cs typeface="Calibri"/>
              </a:rPr>
              <a:t>«Чудо полета – это качество было для людей всегда и желанным, и недостижимым, и завидным»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Согласны ли вы с данным утверждением? Однако есть животные, которым полет доступен. Что это за животные? (птицы)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Почему птицы летают, а люди и водяные нет? И может ли когда-нибудь сбыться наша заветная мечта? Что нам мешает взлететь?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Можете вы назвать мне эти приспособления, которые позволяют птицам летать? (Нет)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Почему? (Не хватает знаний)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Давайте попробуем определить цель наших уроков? </a:t>
            </a:r>
            <a:endParaRPr lang="ru-RU" sz="2000" dirty="0"/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Calibri"/>
              </a:rPr>
              <a:t>Цель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: выяснить, какие приспособления есть у птиц, которые позволили им научиться летать.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Что нам нужно сделать для того, чтобы достичь цели урока?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</a:rPr>
              <a:t>Изучить внешнее строение птиц на предмет особенностей, позволяющих им летать.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</a:rPr>
              <a:t>Изучить внутреннее строение птиц на предмет особенностей, позволяющих им летать.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</a:rPr>
              <a:t>Сделать вывод о наличии этих приспособлений у других животных, в том числе и человека.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86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11281" y="120564"/>
            <a:ext cx="1182139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Тема «Родовые общины охотников и собирателей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»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Учитель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сообщает: «Около 100 тыс. лет назад на земном шаре началось общее похолодание, вследствие чего с севера начал наступление ледник. Медленно сползая с севера на юг, ледник покрыл даже те земли, на которых сейчас расположены Киев и Волгоград. Смогут ли люди выжить в этих условиях? Что могло их спасти?».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Цель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: выяснить, что спасло людей в условиях изменения климата.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745" y="3376488"/>
            <a:ext cx="11817928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u="sng" dirty="0">
                <a:latin typeface="Times New Roman"/>
                <a:ea typeface="Times New Roman"/>
                <a:cs typeface="Calibri"/>
              </a:rPr>
              <a:t>Прием «Отсроченная догадка».</a:t>
            </a:r>
            <a:r>
              <a:rPr lang="ru-RU" sz="2400" i="1" dirty="0"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Учащимся предлагается интересный эпизод, содержащий интригу. </a:t>
            </a:r>
            <a:r>
              <a:rPr lang="ru-RU" sz="2400" b="1" dirty="0">
                <a:latin typeface="Times New Roman"/>
                <a:ea typeface="Times New Roman"/>
                <a:cs typeface="Calibri"/>
              </a:rPr>
              <a:t>При изучении темы «Законы царя Хаммурапи»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 учитель сообщает: «В 1901 году французская археологическая экспедиция обнаружила в городе Сузы на территории Междуречья чёрный базальтовый столб. (показ изображения столба). Как вы думаете, чем уникален этот столб? (записи, которые на нём сделаны). О чем эти записи? (Высказывают свое мнение, предположение).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Цель: выяснить содержание записей на базальтовом столбе, найденном в г. Сузы.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3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16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97427" y="165578"/>
            <a:ext cx="11835246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Calibri"/>
              </a:rPr>
              <a:t>«Понятие иррационального числа»</a:t>
            </a:r>
            <a:endParaRPr lang="ru-RU" sz="20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Учитель предлагает учащимся указать корни уравнений: х</a:t>
            </a:r>
            <a:r>
              <a:rPr lang="ru-RU" sz="2000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=9; х</a:t>
            </a:r>
            <a:r>
              <a:rPr lang="ru-RU" sz="2000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=0; х</a:t>
            </a:r>
            <a:r>
              <a:rPr lang="ru-RU" sz="2000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=100; х</a:t>
            </a:r>
            <a:r>
              <a:rPr lang="ru-RU" sz="2000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=4; х</a:t>
            </a:r>
            <a:r>
              <a:rPr lang="ru-RU" sz="2000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=25; х</a:t>
            </a:r>
            <a:r>
              <a:rPr lang="ru-RU" sz="2000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=0,16; х</a:t>
            </a:r>
            <a:r>
              <a:rPr lang="ru-RU" sz="2000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=2.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Последнее число вызывает у учащихся затруднения: существует ли число, квадрат которого равен 2?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Цель: выяснить,  существует ли число, квадрат которого равен 2.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Далее учитель последовательно подводит учащихся к выводу, что такое число существует, но это число не рациональное. «Что же это за число?» - спрашивают учащиеся. И учитель вводит понятие иррационального числа.</a:t>
            </a:r>
            <a:endParaRPr lang="ru-RU" sz="20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427" y="3265148"/>
            <a:ext cx="11811001" cy="280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При знакомстве с теоремой Пифагора в 8 классе учащимся можно предложить решить задачу: Лестница опирается на стену. Верхний конец лестницы находится на высоте 8 м, а нижний конец на расстоянии 6м от основания здания. Какова длина лестницы? Учащиеся сталкиваются с затруднениями, так как у них не хватает знаний для вычисления длины лестницы.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Цель: вычислить длину лестницы.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Далее педагог говорит о том, что сегодняшняя тема урока поможет им в решении этой задачи и открывает тему: «Теорема Пифагора».</a:t>
            </a:r>
            <a:endParaRPr lang="ru-RU" sz="20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6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17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90499" y="120951"/>
            <a:ext cx="11842173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Рассмотрим несколько изображений и ответьте на вопрос </a:t>
            </a:r>
            <a:r>
              <a:rPr lang="ru-RU" sz="2400" b="1" dirty="0">
                <a:latin typeface="Times New Roman"/>
                <a:ea typeface="Calibri"/>
                <a:cs typeface="Calibri"/>
              </a:rPr>
              <a:t>«Что объединяет эти картины?»</a:t>
            </a:r>
            <a:r>
              <a:rPr lang="ru-RU" sz="2400" dirty="0">
                <a:latin typeface="Times New Roman"/>
                <a:ea typeface="Calibri"/>
                <a:cs typeface="Calibri"/>
              </a:rPr>
              <a:t> (портреты)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cs typeface="Symbol"/>
              </a:rPr>
              <a:t>в живописи портрет -это...? а литературе портрет-это…?</a:t>
            </a:r>
            <a:endParaRPr lang="ru-RU" sz="2400" dirty="0">
              <a:cs typeface="Symbol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cs typeface="Symbol"/>
              </a:rPr>
              <a:t>А бывает ли музыкальный портрет?</a:t>
            </a:r>
            <a:endParaRPr lang="ru-RU" sz="2400" dirty="0">
              <a:cs typeface="Symbol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cs typeface="Symbol"/>
              </a:rPr>
              <a:t>Можете вы назвать примеры музыкального портрета?</a:t>
            </a:r>
            <a:endParaRPr lang="ru-RU" sz="2400" dirty="0">
              <a:cs typeface="Symbol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cs typeface="Symbol"/>
              </a:rPr>
              <a:t>Почему? (Не хватает знаний)</a:t>
            </a:r>
            <a:endParaRPr lang="ru-RU" sz="2400" dirty="0">
              <a:cs typeface="Symbol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cs typeface="Symbol"/>
              </a:rPr>
              <a:t>Давайте попробуем определить цель нашего урока? </a:t>
            </a:r>
            <a:endParaRPr lang="ru-RU" sz="2400" dirty="0">
              <a:cs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Calibri"/>
              </a:rPr>
              <a:t>Цель</a:t>
            </a:r>
            <a:r>
              <a:rPr lang="ru-RU" sz="2400" dirty="0">
                <a:latin typeface="Times New Roman"/>
                <a:ea typeface="Calibri"/>
                <a:cs typeface="Calibri"/>
              </a:rPr>
              <a:t>: выяснить, какими музыкальными средствами создается музыкальный портрет? И возможно ли узнать, кто изображен в произведении? 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cs typeface="Symbol"/>
              </a:rPr>
              <a:t>Что нам нужно сделать для того, чтобы достичь цели урока?</a:t>
            </a:r>
            <a:endParaRPr lang="ru-RU" sz="2400" dirty="0">
              <a:cs typeface="Symbol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</a:rPr>
              <a:t>Познакомиться в музыкальными произведениями, в которых воплощены конкретные образы.</a:t>
            </a:r>
            <a:endParaRPr lang="ru-RU" sz="2400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</a:rPr>
              <a:t>Определить, о каком сходстве может идти речь?</a:t>
            </a:r>
            <a:endParaRPr lang="ru-RU" sz="2400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</a:rPr>
              <a:t>Проанализировать соответствие передаваемых черт с конкретными средствами музыкальной выразительности.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0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18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86591" y="44596"/>
            <a:ext cx="11946082" cy="567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Так, например, при изучении темы «</a:t>
            </a:r>
            <a:r>
              <a:rPr lang="ru-RU" sz="2800" b="1" i="1" dirty="0">
                <a:latin typeface="Times New Roman"/>
                <a:ea typeface="Calibri"/>
                <a:cs typeface="Calibri"/>
              </a:rPr>
              <a:t>Передача мяча двумя руками от груди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», учитель объясняет только общую схему выполнения: мяч на уровне груди, </a:t>
            </a:r>
            <a:r>
              <a:rPr lang="ru-RU" sz="2800" dirty="0" smtClean="0">
                <a:latin typeface="Times New Roman"/>
                <a:ea typeface="Calibri"/>
                <a:cs typeface="Calibri"/>
              </a:rPr>
              <a:t>ноги 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согнуты в шаге; энергичным разгибанием рук мяч посылается в сторону. Далее несколько учащихся пробуют выполнить передачу. После этого, учитель задает вопрос, какие были допущены ошибки? Учащиеся самостоятельно, или совместно с учителем, благодаря наводящим вопросам, отвечают, что для успешного выполнения движения необходима синхронная работа рук и ног, правильное исходное положение, движения должны быть плавными, дугообразными, не прерываться остановкой или задержкой мяча перед передачей.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Calibri"/>
              </a:rPr>
              <a:t>Цель урока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: отработать передачу меча двумя руками от груди.</a:t>
            </a:r>
            <a:endParaRPr lang="ru-RU" sz="28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7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19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83127" y="210188"/>
            <a:ext cx="11970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Тема-вопрос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27" y="1034924"/>
            <a:ext cx="1183524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SimSun"/>
              </a:rPr>
              <a:t>Тема урока формулируется в виде вопроса. Обучающимся необходимо построить план действий, чтобы ответить на поставленный вопрос. Дети выдвигают множество мнений, чем больше мнений, чем лучше развито умение слушать друг друга и поддерживать идеи других, тем интереснее и быстрее проходит работа. Руководить процессом отбора может сам учитель или выбранный ученик, а учитель в этом случае может лишь высказывать свое мнение и направлять деятельность.</a:t>
            </a:r>
            <a:endParaRPr lang="ru-RU" sz="2000" dirty="0">
              <a:latin typeface="Times New Roman"/>
              <a:ea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Например, урок по теме «Площадь прямоугольника»: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«Как найти площадь прямоугольного прямоугольника?"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План: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Актуализировать знания о прямоугольнике.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Определить, что умеют находить у геометрических фигур.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Найти различия между периметром и площадью.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Определить закономерность, сделать вывод.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Тренироваться в нахождении площади.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Найти способ нахождения площади прямоугольника.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92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96981" y="131272"/>
            <a:ext cx="11987645" cy="595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Потребность – мотив – цель.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Calibri"/>
                <a:cs typeface="Calibri"/>
              </a:rPr>
              <a:t>(хочу)   (интересуюсь)  (умею)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latin typeface="Times New Roman"/>
                <a:ea typeface="Calibri"/>
                <a:cs typeface="Calibri"/>
              </a:rPr>
              <a:t>Учебная цель</a:t>
            </a:r>
            <a:r>
              <a:rPr lang="ru-RU" sz="2500" dirty="0" smtClean="0">
                <a:latin typeface="Times New Roman"/>
                <a:ea typeface="Calibri"/>
                <a:cs typeface="Calibri"/>
              </a:rPr>
              <a:t> - конечный </a:t>
            </a:r>
            <a:r>
              <a:rPr lang="ru-RU" sz="2500" dirty="0">
                <a:latin typeface="Times New Roman"/>
                <a:ea typeface="Calibri"/>
                <a:cs typeface="Calibri"/>
              </a:rPr>
              <a:t>позитивный результат любого вида учебной деятельности. </a:t>
            </a:r>
            <a:endParaRPr lang="ru-RU" sz="2500" dirty="0" smtClean="0">
              <a:latin typeface="Times New Roman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latin typeface="Times New Roman"/>
                <a:ea typeface="Calibri"/>
                <a:cs typeface="Calibri"/>
              </a:rPr>
              <a:t>Целеполагание</a:t>
            </a:r>
            <a:r>
              <a:rPr lang="ru-RU" sz="2500" dirty="0" smtClean="0">
                <a:latin typeface="Times New Roman"/>
                <a:ea typeface="Calibri"/>
                <a:cs typeface="Calibri"/>
              </a:rPr>
              <a:t> - преднамеренное </a:t>
            </a:r>
            <a:r>
              <a:rPr lang="ru-RU" sz="2500" dirty="0">
                <a:latin typeface="Times New Roman"/>
                <a:ea typeface="Calibri"/>
                <a:cs typeface="Calibri"/>
              </a:rPr>
              <a:t>действие по созданию этого конечного результата, то есть цели. </a:t>
            </a:r>
            <a:endParaRPr lang="ru-RU" sz="25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b="1" u="sng" dirty="0" smtClean="0">
                <a:latin typeface="Times New Roman"/>
                <a:ea typeface="Calibri"/>
                <a:cs typeface="Calibri"/>
              </a:rPr>
              <a:t>Умения</a:t>
            </a:r>
            <a:r>
              <a:rPr lang="ru-RU" sz="2500" dirty="0">
                <a:latin typeface="Times New Roman"/>
                <a:ea typeface="Calibri"/>
                <a:cs typeface="Calibri"/>
              </a:rPr>
              <a:t>, необходимые школьнику для включения его в процесс целеполагания:</a:t>
            </a:r>
            <a:endParaRPr lang="ru-RU" sz="25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Calibri"/>
                <a:cs typeface="Calibri"/>
              </a:rPr>
              <a:t>- уметь видеть цель, создавать образ цели;</a:t>
            </a:r>
            <a:endParaRPr lang="ru-RU" sz="25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Calibri"/>
                <a:cs typeface="Calibri"/>
              </a:rPr>
              <a:t>- уметь окрашивать и наделять цель смыслом, значимостью, ценностью, позитивом, то есть мотивировать свою цель;</a:t>
            </a:r>
            <a:endParaRPr lang="ru-RU" sz="25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Calibri"/>
                <a:cs typeface="Calibri"/>
              </a:rPr>
              <a:t>- уметь формулировать цель;</a:t>
            </a:r>
            <a:endParaRPr lang="ru-RU" sz="25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Calibri"/>
                <a:cs typeface="Calibri"/>
              </a:rPr>
              <a:t>- уметь делить крупные цели на меньшие;</a:t>
            </a:r>
            <a:endParaRPr lang="ru-RU" sz="25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Calibri"/>
                <a:cs typeface="Calibri"/>
              </a:rPr>
              <a:t>- уметь выстраивать иерархию целей в каждый конкретный отрезок времени.</a:t>
            </a:r>
            <a:endParaRPr lang="ru-RU" sz="25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0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20</a:t>
            </a:fld>
            <a:endParaRPr lang="ru-RU" noProof="0"/>
          </a:p>
        </p:txBody>
      </p:sp>
      <p:pic>
        <p:nvPicPr>
          <p:cNvPr id="4" name="il_fi" descr="http://likonsta.ucoz.ru/123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65175" y="1082748"/>
            <a:ext cx="3315048" cy="2626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4917" y="49639"/>
            <a:ext cx="60272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u="sng" dirty="0" smtClean="0">
                <a:latin typeface="Times New Roman"/>
                <a:ea typeface="Calibri"/>
              </a:rPr>
              <a:t>Прием «Яркое </a:t>
            </a:r>
            <a:r>
              <a:rPr lang="ru-RU" sz="4800" i="1" u="sng" dirty="0">
                <a:latin typeface="Times New Roman"/>
                <a:ea typeface="Calibri"/>
              </a:rPr>
              <a:t>пятно»</a:t>
            </a:r>
            <a:endParaRPr lang="ru-RU" sz="4800" dirty="0"/>
          </a:p>
        </p:txBody>
      </p:sp>
      <p:pic>
        <p:nvPicPr>
          <p:cNvPr id="7" name="Изображение3" descr="http://fs1.ucheba-legko.ru/images/4d62766944cd98be705c585028d60b3d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52943" y="4036922"/>
            <a:ext cx="3564082" cy="2628900"/>
          </a:xfrm>
          <a:prstGeom prst="rect">
            <a:avLst/>
          </a:prstGeom>
        </p:spPr>
      </p:pic>
      <p:pic>
        <p:nvPicPr>
          <p:cNvPr id="2050" name="Picture 2" descr="C:\Users\Анастасия\Desktop\ВПР\KZP_bHPfKJ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403350"/>
            <a:ext cx="29718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86" y="3843796"/>
            <a:ext cx="3762702" cy="282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85" y="1354729"/>
            <a:ext cx="3762702" cy="23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21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17762" y="143643"/>
            <a:ext cx="119564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Calibri"/>
              </a:rPr>
              <a:t>Цель</a:t>
            </a:r>
            <a:r>
              <a:rPr lang="ru-RU" sz="3200" dirty="0">
                <a:latin typeface="Times New Roman"/>
                <a:ea typeface="Calibri"/>
                <a:cs typeface="Calibri"/>
              </a:rPr>
              <a:t>: объяснить взаимосвязь, почему лишайники называют сфинксами природы.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latin typeface="Times New Roman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Calibri"/>
              </a:rPr>
              <a:t>- </a:t>
            </a:r>
            <a:r>
              <a:rPr lang="ru-RU" sz="3200" dirty="0">
                <a:latin typeface="Times New Roman"/>
                <a:ea typeface="Calibri"/>
                <a:cs typeface="Calibri"/>
              </a:rPr>
              <a:t>А как вам кажется, при каких условиях мы сможем ответить на данный вопрос? (В процессе беседы с учащимися выводятся задачи урока).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Calibri"/>
              </a:rPr>
              <a:t>1.Изучить особенности строения лишайников.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Calibri"/>
              </a:rPr>
              <a:t>2.Изучить особенности процессов жизнедеятельности лишайников.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Calibri"/>
              </a:rPr>
              <a:t>3.Изучить многообразие лишайников.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Calibri"/>
              </a:rPr>
              <a:t>4.Изучить значение лишайников.</a:t>
            </a:r>
            <a:endParaRPr lang="ru-RU" sz="32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9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22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31617" y="96689"/>
            <a:ext cx="11966863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Выделение нетипичного среди однотипных слов или предложений.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Учитель спрашивает учеников, что из предлагаемого им больше всего бросается в глаза и просит объяснить, почему данный объект учитель выделил.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Английский язык. "Словообразование</a:t>
            </a:r>
            <a:r>
              <a:rPr lang="ru-RU" sz="28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" </a:t>
            </a:r>
            <a:endParaRPr lang="ru-RU" sz="2800" dirty="0" smtClean="0">
              <a:solidFill>
                <a:srgbClr val="1A1A1A"/>
              </a:solidFill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800" dirty="0" smtClean="0">
              <a:solidFill>
                <a:srgbClr val="1A1A1A"/>
              </a:solidFill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 smtClean="0">
              <a:solidFill>
                <a:srgbClr val="1A1A1A"/>
              </a:solidFill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Педагог 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просит определить часть речи, представленных слов и спрашивает о том, почему одно из слов выделено в яркую рамку. Учащиеся предполагают, что это еще один из способов образования прилагательных, с которым они еще не знакомы.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Цель: научиться образовывать прилагательные от существительных с помощью суффикса -</a:t>
            </a:r>
            <a:r>
              <a:rPr lang="ru-RU" sz="2400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ic</a:t>
            </a:r>
            <a:r>
              <a:rPr lang="ru-RU" sz="2400" dirty="0" smtClean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Приём применим к любым темам</a:t>
            </a:r>
            <a:endParaRPr lang="ru-RU" sz="28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54289" y="2608115"/>
            <a:ext cx="1496291" cy="7065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heroic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1864" y="2649678"/>
            <a:ext cx="1579418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silly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8367" y="2644485"/>
            <a:ext cx="150668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risky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24652" y="2649681"/>
            <a:ext cx="1267691" cy="613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lively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4463" y="2670459"/>
            <a:ext cx="161059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greedy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7836" y="2644485"/>
            <a:ext cx="1371600" cy="61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lucky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1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29013" y="262143"/>
            <a:ext cx="11668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u="sng" dirty="0" smtClean="0">
                <a:latin typeface="Times New Roman"/>
                <a:ea typeface="Calibri"/>
              </a:rPr>
              <a:t>Задание </a:t>
            </a:r>
            <a:r>
              <a:rPr lang="ru-RU" sz="4000" i="1" u="sng" dirty="0">
                <a:latin typeface="Times New Roman"/>
                <a:ea typeface="Calibri"/>
              </a:rPr>
              <a:t>«Кто прав?»</a:t>
            </a:r>
            <a:endParaRPr lang="ru-RU" sz="40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864" y="970029"/>
            <a:ext cx="1181446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На уроке литературы ученики читали произведение Н. В. Гоголя "Вечера накануне Ивана Купала". В повести описывается легенда, связанная с цветением папоротника: "Глядь, краснеет маленькая цветочная почка и, как будто живая, движется. В самом деле, чудно! Движется и становится все больше, больше и краснеет, как горячий уголь. Вспыхнула звездочка, что-то тихо затрещало, и цветок развернулся перед его очами, словно пламя, осветив и другие около себя". "Теперь пора!" - подумал Петро и протянул руку... Зажмурив глаза, дернул он за стебелек, и цветок остался в его руках. Все утихло... Сорвав цветок папоротника, наш герой подбросил его вверх, присовокупив специальные наговоры. Цветок поплыл в воздухе и опустился как раз над тем местом, где хранился сказочный клад.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На перемене между учениками произошел спор. Одна группа, воодушевленная прочитанным, строила планы по поиску цветка папоротника. Другие ученики считали, что описанные в книге события являются выдуманными автором.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Calibri"/>
              </a:rPr>
              <a:t>После 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прочтения ситуации учитель спрашивает: «А на, чью сторону встанете вы? Аргументируйте свой ответ».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Calibri"/>
              </a:rPr>
              <a:t>Цель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: Рассмотреть жизненный цикл папоротника и определить, кто из учащихся прав.</a:t>
            </a:r>
            <a:endParaRPr lang="ru-RU" sz="20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1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17762" y="114088"/>
            <a:ext cx="11883737" cy="612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SimSun"/>
                <a:cs typeface="SimSun"/>
              </a:rPr>
              <a:t>Тема: «Жесткость воды».</a:t>
            </a:r>
            <a:endParaRPr lang="ru-RU" sz="2400" dirty="0">
              <a:latin typeface="Calibri"/>
              <a:ea typeface="Calibri"/>
              <a:cs typeface="SimSun"/>
            </a:endParaRPr>
          </a:p>
          <a:p>
            <a:pPr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PT Sans"/>
              </a:rPr>
              <a:t>Две хозяйки готовились к стирке. Первая подогрела воду до 60 градусов и замочила в ней белье, вторая нагрела воду до кипения, прокипятила 5 минут, охладила до 60 градусов и только после этого начала стирку. Какая из хозяек поступила верно? У кого белье лучше отстирается? Каким простым опытом это можно доказать и как объяснить?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PT Sans"/>
              </a:rPr>
            </a:br>
            <a:endParaRPr lang="ru-RU" sz="2400" dirty="0" smtClean="0">
              <a:solidFill>
                <a:srgbClr val="000000"/>
              </a:solidFill>
              <a:latin typeface="Times New Roman"/>
              <a:ea typeface="PT Sans"/>
            </a:endParaRPr>
          </a:p>
          <a:p>
            <a:pPr algn="just">
              <a:spcAft>
                <a:spcPts val="50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PT Sans"/>
              </a:rPr>
              <a:t>Ответ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PT Sans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PT Sans"/>
              </a:rPr>
              <a:t> Мыло и другие моющие средства намного эффективнее действуют в мягкой воде. Жесткость воды обусловлена присутствием в ней гидрокарбонатов кальция и магния, которые при кипячении выпадают в осадок в виде карбонатов: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PT Sans"/>
              </a:rPr>
              <a:t>Ca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PT Sans"/>
              </a:rPr>
              <a:t>(HCO3)2 р = CaCO3 + H2O + CO2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PT Sans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/>
                <a:ea typeface="PT Sans"/>
              </a:rPr>
              <a:t>Mg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PT Sans"/>
              </a:rPr>
              <a:t>(HCO3)2 р = MgCO3 + H2O + CO2. При нагревании воды только до 60 градусов эти реакции не происходят, и вода остается жесткой. Так что белье лучше отстирается у той хозяйки, которая прокипятила воду, Это легко доказать простым опытом: опустите по кусочку мыла в подогретую воду и воду той же температуры, но прокипяченную. В прокипяченной воде мыло растворяется почти без осадка, а в сырой воде образуется осадок в виде хлопьев).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4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07372" y="424980"/>
            <a:ext cx="12008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latin typeface="Times New Roman"/>
                <a:ea typeface="Calibri"/>
              </a:rPr>
              <a:t>Задания, направленные на доказательства или опровержение какого-либо высказывания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371" y="1478190"/>
            <a:ext cx="1200842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Calibri"/>
              </a:rPr>
              <a:t>Сегодня мне хотелось бы начать урок со слов великого русского писателя Михаила Михайловича Пришвина: «</a:t>
            </a:r>
            <a:r>
              <a:rPr lang="ru-RU" sz="2000" b="1" i="1" dirty="0">
                <a:latin typeface="Times New Roman"/>
                <a:ea typeface="Calibri"/>
                <a:cs typeface="Calibri"/>
              </a:rPr>
              <a:t>В природе все одно с другим связано, и нет в ней ничего случайного. И если выйдет случайное явление – ищи в нем руку человека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».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Как вы понимаете это высказывание? (Ученики предлагают свои версии).</a:t>
            </a:r>
            <a:endParaRPr lang="ru-RU" sz="20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371" y="3094114"/>
            <a:ext cx="1196339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Что такое природа? (Это все то, что нас окружает).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Какой бывает природа? (Живая и неживая).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Приведите пример неживой природы? (камни, воздух, песок, вода и так далее).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Чем представлена жизнь на нашей планете? Назовите живые организмы. (Растения, животные, грибы, бактерии).</a:t>
            </a:r>
            <a:endParaRPr lang="ru-RU" sz="2000" dirty="0"/>
          </a:p>
          <a:p>
            <a:pPr marL="342900" lvl="0" indent="-342900">
              <a:buFont typeface="Symbol"/>
              <a:buChar char=""/>
              <a:tabLst>
                <a:tab pos="621665" algn="l"/>
              </a:tabLst>
            </a:pPr>
            <a:r>
              <a:rPr lang="ru-RU" sz="2000" dirty="0">
                <a:latin typeface="Times New Roman"/>
              </a:rPr>
              <a:t>Какую природу изучает биология, как наука? (живую природу).</a:t>
            </a:r>
            <a:endParaRPr lang="ru-RU" sz="20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Calibri"/>
              </a:rPr>
              <a:t>О чем говорил М.М. Пришвин в своем высказывании? Что значит, что в природе все взаимосвязано? Предположите, что именно может быть связано в природе? (Живая и неживая природа связаны между собой).</a:t>
            </a:r>
            <a:endParaRPr lang="ru-RU" sz="20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8" y="5959937"/>
            <a:ext cx="117867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Calibri"/>
              </a:rPr>
              <a:t>Цель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: доказать или опровергнуть высказывание М.М. Пришвина о том, что живая и неживая природа – это единое целое.</a:t>
            </a:r>
            <a:endParaRPr lang="ru-RU" sz="20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4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26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59326" y="183137"/>
            <a:ext cx="11935691" cy="542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u="sng" dirty="0">
                <a:latin typeface="Times New Roman"/>
                <a:ea typeface="Calibri"/>
                <a:cs typeface="Calibri"/>
              </a:rPr>
              <a:t>Задание «Третий лишний»</a:t>
            </a:r>
            <a:endParaRPr lang="ru-RU" sz="40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 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Конструируя подобные  задания, учитель подбирает цепочки слов по какой-то теме урока, но в каждый набор слов входит одно лишнее, не связанное с данной темой. Особенность данного задания заключается в том, что ученик не только должен определить это лишнее понятие, но вначале ученику необходимо самому поставить и учебную задачу.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Например: к теме «Грибы» ученикам предлагаются цепочки слов: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Груздь, </a:t>
            </a:r>
            <a:r>
              <a:rPr lang="ru-RU" sz="2800" b="1" dirty="0">
                <a:latin typeface="Times New Roman"/>
                <a:ea typeface="Times New Roman"/>
              </a:rPr>
              <a:t>мукор</a:t>
            </a:r>
            <a:r>
              <a:rPr lang="ru-RU" sz="2800" dirty="0">
                <a:latin typeface="Times New Roman"/>
                <a:ea typeface="Times New Roman"/>
              </a:rPr>
              <a:t>, мухомор.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Опенок, масленок, </a:t>
            </a:r>
            <a:r>
              <a:rPr lang="ru-RU" sz="2800" b="1" dirty="0">
                <a:latin typeface="Times New Roman"/>
                <a:ea typeface="Times New Roman"/>
              </a:rPr>
              <a:t>дрожжи</a:t>
            </a:r>
            <a:r>
              <a:rPr lang="ru-RU" sz="2800" dirty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err="1">
                <a:latin typeface="Times New Roman"/>
                <a:ea typeface="Times New Roman"/>
              </a:rPr>
              <a:t>Пеницилл</a:t>
            </a:r>
            <a:r>
              <a:rPr lang="ru-RU" sz="2800" dirty="0">
                <a:latin typeface="Times New Roman"/>
                <a:ea typeface="Times New Roman"/>
              </a:rPr>
              <a:t>, подберезовик, лисичка.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57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27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55864" y="100411"/>
            <a:ext cx="1188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SimSun"/>
              </a:rPr>
              <a:t>Прием можно использовать чрез зрительное или слуховое восприятие.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/>
                <a:ea typeface="SimSun"/>
              </a:rPr>
              <a:t>Первый способ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SimSun"/>
              </a:rPr>
              <a:t>Повторяется основа приема "Выделение предмета", но в этом случае детям необходимо через анализ общего и отличного, найти лишнее, обосновывая свой выбор. Например, на уроке окружающего мира при изучении темы "Домашние животные", предлагаем выбрать лишнюю картинку из ряда предложенных. Эту работу можно организовать как фронтально, так и в группах.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SimSun"/>
              </a:rPr>
              <a:t>— Обоснуйте свой выбор. Определите цель урока.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/>
                <a:ea typeface="SimSun"/>
              </a:rPr>
              <a:t>Второй способ</a:t>
            </a:r>
            <a:endParaRPr lang="ru-RU" sz="2400" dirty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SimSun"/>
              </a:rPr>
              <a:t>Загадываем детям ряд загадок или просто называем ряд слов, с обязательным неоднократным повтором. Анализируя этот ряд, дети определяют лишнее слово.</a:t>
            </a:r>
            <a:endParaRPr lang="ru-RU" sz="2400" dirty="0">
              <a:latin typeface="Times New Roman"/>
              <a:ea typeface="Times New Roman"/>
            </a:endParaRPr>
          </a:p>
          <a:p>
            <a:pPr indent="540385">
              <a:spcAft>
                <a:spcPts val="0"/>
              </a:spcAft>
            </a:pPr>
            <a:r>
              <a:rPr lang="ru-RU" sz="2400" dirty="0">
                <a:latin typeface="Times New Roman"/>
                <a:ea typeface="SimSun"/>
              </a:rPr>
              <a:t>Урок окружающего мира по теме "Насекомые" можно начать так.</a:t>
            </a:r>
            <a:br>
              <a:rPr lang="ru-RU" sz="2400" dirty="0">
                <a:latin typeface="Times New Roman"/>
                <a:ea typeface="SimSun"/>
              </a:rPr>
            </a:br>
            <a:r>
              <a:rPr lang="ru-RU" sz="2400" dirty="0">
                <a:latin typeface="Times New Roman"/>
                <a:ea typeface="SimSun"/>
              </a:rPr>
              <a:t>— Послушайте и запомните ряд слов: </a:t>
            </a:r>
            <a:r>
              <a:rPr lang="ru-RU" sz="2400" i="1" dirty="0">
                <a:latin typeface="Times New Roman"/>
                <a:ea typeface="SimSun"/>
              </a:rPr>
              <a:t>собака, медведь, корова, енот, заяц, бабочка, кошка.</a:t>
            </a:r>
            <a:r>
              <a:rPr lang="ru-RU" sz="2400" dirty="0">
                <a:latin typeface="Times New Roman"/>
                <a:ea typeface="SimSun"/>
              </a:rPr>
              <a:t/>
            </a:r>
            <a:br>
              <a:rPr lang="ru-RU" sz="2400" dirty="0">
                <a:latin typeface="Times New Roman"/>
                <a:ea typeface="SimSun"/>
              </a:rPr>
            </a:br>
            <a:r>
              <a:rPr lang="ru-RU" sz="2400" dirty="0">
                <a:latin typeface="Times New Roman"/>
                <a:ea typeface="SimSun"/>
              </a:rPr>
              <a:t>– Что общего во всех словах? (Названия животных)</a:t>
            </a:r>
            <a:br>
              <a:rPr lang="ru-RU" sz="2400" dirty="0">
                <a:latin typeface="Times New Roman"/>
                <a:ea typeface="SimSun"/>
              </a:rPr>
            </a:br>
            <a:r>
              <a:rPr lang="ru-RU" sz="2400" dirty="0">
                <a:latin typeface="Times New Roman"/>
                <a:ea typeface="SimSun"/>
              </a:rPr>
              <a:t>– Какое животное лишнее в этом ряду? 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/>
            <a:r>
              <a:rPr lang="ru-RU" sz="2400" dirty="0">
                <a:latin typeface="Times New Roman"/>
                <a:ea typeface="SimSun"/>
              </a:rPr>
              <a:t>Из множества, обоснованных мнений, обязательно прозвучит правильный ответ, на основе которого формулируется учебная цель.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41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28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45473" y="217865"/>
            <a:ext cx="11918372" cy="657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Конструируя подобные  задания, учитель подбирает цепочки слов по какой-то теме урока, но в каждый набор слов входит одно лишнее, не связанное с данной темой. Особенность данного задания заключается в том, что ученик не только должен определить это лишнее понятие, но вначале ученику необходимо самому поставить и учебную задачу. </a:t>
            </a:r>
          </a:p>
          <a:p>
            <a:pPr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Helvetica"/>
              </a:rPr>
              <a:t>Учитель: Проведем химический диктант.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Helvetica"/>
              </a:rPr>
              <a:t>По названию записываем химические формулы веществ.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5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Helvetica"/>
              </a:rPr>
              <a:t>CuSO4,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Helvetica"/>
              </a:rPr>
              <a:t>NaOH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Helvetica"/>
              </a:rPr>
              <a:t>, Na2CO3,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Helvetica"/>
              </a:rPr>
              <a:t>HCl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Helvetica"/>
              </a:rPr>
              <a:t>, Cu, H2SO4, Fe, KOH, BaCl2, Fe(NO3)2.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5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Helvetica"/>
              </a:rPr>
              <a:t>Задания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Helvetica"/>
              </a:rPr>
              <a:t>: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Helvetica"/>
              </a:rPr>
              <a:t>-подчеркнуть одной чертой формулы простых веществ металлов;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Helvetica"/>
              </a:rPr>
              <a:t>-двумя чертами формулы щелочей;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Helvetica"/>
              </a:rPr>
              <a:t>-пунктирной линией формулы кислот;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Helvetica"/>
              </a:rPr>
              <a:t>Вопрос: формулы каких веществ остались не подчеркнутыми? Что это за вещества?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50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Helvetica"/>
            </a:endParaRPr>
          </a:p>
          <a:p>
            <a:pPr algn="just">
              <a:spcAft>
                <a:spcPts val="5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Helvetica"/>
              </a:rPr>
              <a:t>Цель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Helvetica"/>
              </a:rPr>
              <a:t>: выяснить, что за вещества остались не подчеркнутыми: их особенности строения, физические и химические свойства.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69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29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03910" y="179016"/>
            <a:ext cx="11897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Лови ошибку!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10" y="1242444"/>
            <a:ext cx="11897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/>
                <a:ea typeface="Times New Roman"/>
              </a:rPr>
              <a:t>Учащимся предлагается исправить ошибки в предложенном задании, однако, школьники сделать этого не могут, поскольку не владеют материалом по данной теме.</a:t>
            </a:r>
          </a:p>
          <a:p>
            <a:pPr algn="just"/>
            <a:endParaRPr lang="ru-RU" sz="3600" dirty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3600" b="1" dirty="0" smtClean="0">
                <a:latin typeface="Times New Roman"/>
                <a:ea typeface="Times New Roman"/>
              </a:rPr>
              <a:t>Цель</a:t>
            </a:r>
            <a:r>
              <a:rPr lang="ru-RU" sz="3600" dirty="0" smtClean="0">
                <a:latin typeface="Times New Roman"/>
                <a:ea typeface="Times New Roman"/>
              </a:rPr>
              <a:t>: изучить …. И исправить ошибки.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7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80520" y="251759"/>
            <a:ext cx="1197293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600" b="1" i="1" dirty="0">
                <a:latin typeface="Times New Roman"/>
                <a:ea typeface="Calibri"/>
                <a:cs typeface="Calibri"/>
              </a:rPr>
              <a:t>Задания  </a:t>
            </a:r>
            <a:endParaRPr lang="ru-RU" sz="9600" b="1" i="1" dirty="0" smtClean="0">
              <a:latin typeface="Times New Roman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600" b="1" i="1" dirty="0" smtClean="0">
                <a:latin typeface="Times New Roman"/>
                <a:ea typeface="Calibri"/>
                <a:cs typeface="Calibri"/>
              </a:rPr>
              <a:t>на </a:t>
            </a:r>
            <a:r>
              <a:rPr lang="ru-RU" sz="9600" b="1" i="1" dirty="0">
                <a:latin typeface="Times New Roman"/>
                <a:ea typeface="Calibri"/>
                <a:cs typeface="Calibri"/>
              </a:rPr>
              <a:t>прямое </a:t>
            </a:r>
            <a:endParaRPr lang="ru-RU" sz="9600" b="1" i="1" dirty="0" smtClean="0">
              <a:latin typeface="Times New Roman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600" b="1" i="1" dirty="0" smtClean="0">
                <a:latin typeface="Times New Roman"/>
                <a:ea typeface="Calibri"/>
                <a:cs typeface="Calibri"/>
              </a:rPr>
              <a:t>формулирование </a:t>
            </a:r>
            <a:r>
              <a:rPr lang="ru-RU" sz="9600" b="1" i="1" dirty="0">
                <a:latin typeface="Times New Roman"/>
                <a:ea typeface="Calibri"/>
                <a:cs typeface="Calibri"/>
              </a:rPr>
              <a:t>цели </a:t>
            </a:r>
            <a:endParaRPr lang="ru-RU" sz="96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30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45473" y="106279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Подводящий диалог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73" y="923758"/>
            <a:ext cx="118872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Урок русского языка по теме «Правописание мягкого зна­ка после шипящих на конце существительных»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64309"/>
              </p:ext>
            </p:extLst>
          </p:nvPr>
        </p:nvGraphicFramePr>
        <p:xfrm>
          <a:off x="219508" y="1865554"/>
          <a:ext cx="11813165" cy="4805410"/>
        </p:xfrm>
        <a:graphic>
          <a:graphicData uri="http://schemas.openxmlformats.org/drawingml/2006/table">
            <a:tbl>
              <a:tblPr/>
              <a:tblGrid>
                <a:gridCol w="5887309"/>
                <a:gridCol w="5925856"/>
              </a:tblGrid>
              <a:tr h="38389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177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Ученики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Прочитайте слова на доске.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Чем все эти слова похожи?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А чем слова отличаются?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Можем ли мы объяснить, почему так пишутся эти слова?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Какова цель нашего урока?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Читают: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душ, ночь, ложь, страж, дочь, муж, ключ.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Это существительные с шипящими на конце.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одних на конце есть мягкий знак, а в других нет.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 этого ещё не изучали.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Узнать, как пишутся существительные с шипящими на конце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8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31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28154" y="121040"/>
            <a:ext cx="118941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Беседа, направленная на конкретизацию отдельной темы или понятия. В ходе беседы выясняется, что для решения определённой речевой ситуации учащимся не хватает языковых средств.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1A1A1A"/>
              </a:solidFill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К 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примеру, в начале изучения темы "Утвердительные предложения в </a:t>
            </a:r>
            <a:r>
              <a:rPr lang="ru-RU" sz="2400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Past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Simple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" в начальной школе учащимся демонстрируется уже известная им фраза </a:t>
            </a:r>
            <a:r>
              <a:rPr lang="ru-RU" sz="2400" i="1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every</a:t>
            </a: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i="1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day</a:t>
            </a: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и предлагается ответить на вопросы "Что ты делаешь каждый день?". Учащиеся дают разнообразные ответы. После этого демонстрирует слово </a:t>
            </a:r>
            <a:r>
              <a:rPr lang="ru-RU" sz="2400" i="1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yesterday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. Ученики знакомятся со значением слова (вчера). Учитель задаёт вопрос: "Мы знаем, как рассказать о том, что делаем каждый день. А как рассказать о том, что делали вчера?"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Учащиеся формулируют цель, отталкиваясь от того умения, которым они ещё не владеют и которое им ещё предстоит освоить, а именно - научиться строить предложения в прошедшем времени.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i="1" dirty="0" smtClean="0">
              <a:solidFill>
                <a:srgbClr val="1A1A1A"/>
              </a:solidFill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Приём </a:t>
            </a: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применим к любым грамматическим темам.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2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32</a:t>
            </a:fld>
            <a:endParaRPr lang="ru-RU" noProof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480955" y="148791"/>
            <a:ext cx="5299362" cy="2812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590" y="3092026"/>
            <a:ext cx="12105409" cy="353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Учитель предлагает обучающимся посмотреть на рисунки и ответить на вопрос: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Как называется лыжный ход, представленный на рисунке</a:t>
            </a:r>
            <a:r>
              <a:rPr lang="ru-RU" dirty="0" smtClean="0">
                <a:latin typeface="Times New Roman"/>
                <a:ea typeface="Times New Roman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Обучающие отвечают, что это попеременный </a:t>
            </a:r>
            <a:r>
              <a:rPr lang="ru-RU" dirty="0" err="1">
                <a:latin typeface="Times New Roman"/>
                <a:ea typeface="Calibri"/>
                <a:cs typeface="Calibri"/>
              </a:rPr>
              <a:t>двухшажный</a:t>
            </a:r>
            <a:r>
              <a:rPr lang="ru-RU" dirty="0">
                <a:latin typeface="Times New Roman"/>
                <a:ea typeface="Calibri"/>
                <a:cs typeface="Calibri"/>
              </a:rPr>
              <a:t> ход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Учитель задает вопрос обучающимся: Как Вы определили, что это попеременный </a:t>
            </a:r>
            <a:r>
              <a:rPr lang="ru-RU" dirty="0" err="1">
                <a:latin typeface="Times New Roman"/>
                <a:ea typeface="Calibri"/>
                <a:cs typeface="Calibri"/>
              </a:rPr>
              <a:t>двухшажный</a:t>
            </a:r>
            <a:r>
              <a:rPr lang="ru-RU" dirty="0">
                <a:latin typeface="Times New Roman"/>
                <a:ea typeface="Calibri"/>
                <a:cs typeface="Calibri"/>
              </a:rPr>
              <a:t> ход? Ответы обучающихся.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Учитель задает вопрос обучающимся: Как должны работать руки и ноги при прохождении дистанции попеременным </a:t>
            </a:r>
            <a:r>
              <a:rPr lang="ru-RU" dirty="0" err="1">
                <a:latin typeface="Times New Roman"/>
                <a:ea typeface="Calibri"/>
                <a:cs typeface="Calibri"/>
              </a:rPr>
              <a:t>двухшажным</a:t>
            </a:r>
            <a:r>
              <a:rPr lang="ru-RU" dirty="0">
                <a:latin typeface="Times New Roman"/>
                <a:ea typeface="Calibri"/>
                <a:cs typeface="Calibri"/>
              </a:rPr>
              <a:t> ходом? Ответы обучающихся.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Учитель подводит все вышесказанное и определяет с обучающимися тему и цель урока.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Тема урока: Попеременный </a:t>
            </a:r>
            <a:r>
              <a:rPr lang="ru-RU" dirty="0" err="1">
                <a:latin typeface="Times New Roman"/>
                <a:ea typeface="Calibri"/>
                <a:cs typeface="Calibri"/>
              </a:rPr>
              <a:t>двухшажный</a:t>
            </a:r>
            <a:r>
              <a:rPr lang="ru-RU" dirty="0">
                <a:latin typeface="Times New Roman"/>
                <a:ea typeface="Calibri"/>
                <a:cs typeface="Calibri"/>
              </a:rPr>
              <a:t> ход на лыжах.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Цель: научиться попеременному </a:t>
            </a:r>
            <a:r>
              <a:rPr lang="ru-RU" dirty="0" err="1">
                <a:latin typeface="Times New Roman"/>
                <a:ea typeface="Calibri"/>
                <a:cs typeface="Calibri"/>
              </a:rPr>
              <a:t>двухшажному</a:t>
            </a:r>
            <a:r>
              <a:rPr lang="ru-RU" dirty="0">
                <a:latin typeface="Times New Roman"/>
                <a:ea typeface="Calibri"/>
                <a:cs typeface="Calibri"/>
              </a:rPr>
              <a:t> ходу на лыжах. </a:t>
            </a:r>
            <a:endParaRPr lang="ru-RU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1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59327" y="39114"/>
            <a:ext cx="11925300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Calibri"/>
              </a:rPr>
              <a:t>Беседа на тему: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 «Спринтерский бег» 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Calibri"/>
                <a:cs typeface="Calibri"/>
              </a:rPr>
              <a:t>Какие спринтерские дистанции вы знаете? (30, 60, 100, 400).</a:t>
            </a:r>
            <a:endParaRPr lang="ru-RU" sz="2800" dirty="0">
              <a:latin typeface="Calibri"/>
              <a:ea typeface="Calibri"/>
              <a:cs typeface="Symbo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Calibri"/>
              </a:rPr>
              <a:t>Учитель: 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Существуют еще так называемые нестандартные спринтерские дистанции: 50, 150, 300, 500 метров. 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Calibri"/>
                <a:cs typeface="Calibri"/>
              </a:rPr>
              <a:t>Как вы думаете, будет ли отличаться техника (стратегия) бега на длинные и короткие дистанции? Если да, то чем?</a:t>
            </a:r>
            <a:endParaRPr lang="ru-RU" sz="2800" dirty="0">
              <a:latin typeface="Calibri"/>
              <a:ea typeface="Calibri"/>
              <a:cs typeface="Symbo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Учащиеся предлагают свои версии и сталкиваются с незнанием. Педагог предлагает познакомиться с техникой бега на короткие дистанции и  оценить их эффективность. 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Цель: оценить приемы техники бега на короткие дистанции на практике. </a:t>
            </a:r>
            <a:endParaRPr lang="ru-RU" sz="28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5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55863" y="1134986"/>
            <a:ext cx="1190798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600" b="1" i="1" dirty="0">
                <a:latin typeface="Times New Roman"/>
                <a:ea typeface="Calibri"/>
                <a:cs typeface="Calibri"/>
              </a:rPr>
              <a:t>Задания </a:t>
            </a:r>
            <a:r>
              <a:rPr lang="ru-RU" sz="9600" b="1" i="1" dirty="0" smtClean="0">
                <a:latin typeface="Times New Roman"/>
                <a:ea typeface="Calibri"/>
                <a:cs typeface="Calibri"/>
              </a:rPr>
              <a:t>по работе </a:t>
            </a:r>
            <a:r>
              <a:rPr lang="ru-RU" sz="9600" b="1" i="1" dirty="0">
                <a:latin typeface="Times New Roman"/>
                <a:ea typeface="Calibri"/>
                <a:cs typeface="Calibri"/>
              </a:rPr>
              <a:t>с понятием</a:t>
            </a:r>
            <a:endParaRPr lang="ru-RU" sz="96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0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825353" y="179023"/>
            <a:ext cx="1104106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u="sng" dirty="0">
                <a:latin typeface="Times New Roman"/>
                <a:ea typeface="Calibri"/>
                <a:cs typeface="Calibri"/>
              </a:rPr>
              <a:t>1.Работа с понятиями, входящими в тему урока</a:t>
            </a:r>
            <a:r>
              <a:rPr lang="ru-RU" sz="3200" dirty="0">
                <a:latin typeface="Times New Roman"/>
                <a:ea typeface="Calibri"/>
                <a:cs typeface="Calibri"/>
              </a:rPr>
              <a:t>.</a:t>
            </a:r>
            <a:endParaRPr lang="ru-RU" sz="32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91" y="837665"/>
            <a:ext cx="11959936" cy="45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Например, на уроке по теме: «Дыхание и обмен веществ у растений» учитель организует беседу по вопросам.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Какие слова в формулировке темы вам известны? (Дыхание – процесс обмена газов между организмом и окружающей средой, растения – группа живых организмов)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Какие слова в формулировке темы вам неизвестны или малоизвестны? (Обмен веществ)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Как вы думаете, что может обозначать слово обмен веществ? Выскажите свои версии?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Как вы думаете, с какими уже имеющимися знаниями можно связать данное понятие? (питание)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Как вы думаете, для чего вам могут понадобиться знания о сущности обмена веществ?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     Разобрав, таким образом, тему урока можно выйти и на цель урока, которую учащиеся смогут поставить сами.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Calibri"/>
              </a:rPr>
              <a:t>Цель</a:t>
            </a:r>
            <a:r>
              <a:rPr lang="ru-RU" dirty="0">
                <a:latin typeface="Times New Roman"/>
                <a:ea typeface="Calibri"/>
                <a:cs typeface="Calibri"/>
              </a:rPr>
              <a:t>: Выяснить сущность понятия обмен веществ, объяснить его взаимосвязь с питанием и дыханием».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Calibri"/>
              </a:rPr>
              <a:t>Задачи</a:t>
            </a:r>
            <a:r>
              <a:rPr lang="ru-RU" dirty="0">
                <a:latin typeface="Times New Roman"/>
                <a:ea typeface="Calibri"/>
                <a:cs typeface="Calibri"/>
              </a:rPr>
              <a:t>: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1.Вспомнить сущность и особенности питания у растений.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2.Рассмотреть особенности протекания процесса дыхания у растений.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3.Рассмотреть роль дыхания в растительном организме.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4.Рассмотреть механизм протекания обмена веществ и выявить взаимосвязь между питанием и дыханием.</a:t>
            </a:r>
            <a:endParaRPr lang="ru-RU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03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36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18209" y="248666"/>
            <a:ext cx="1183524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fontAlgn="base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Предлагаем обучающимся название темы урока для зрительного восприятия и просим объяснить значение каждого слова. Далее, от значения слова определяем цель урока. </a:t>
            </a:r>
            <a:endParaRPr lang="ru-RU" sz="3600" dirty="0">
              <a:latin typeface="Times New Roman"/>
              <a:ea typeface="Times New Roman"/>
            </a:endParaRPr>
          </a:p>
          <a:p>
            <a:pPr indent="540385" fontAlgn="base">
              <a:lnSpc>
                <a:spcPct val="115000"/>
              </a:lnSpc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540385" fontAlgn="base">
              <a:lnSpc>
                <a:spcPct val="115000"/>
              </a:lnSpc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Например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Окр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. мир 2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кл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. «Многообразие растений». Дети объясняют, что слово «многообразие» обозначает - много; а значит цель урока — познакомиться с разными видами растений.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9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Образец текста нижнего колонтитула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37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793173" y="3454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/>
              <a:t>Начальная школа. </a:t>
            </a:r>
            <a:r>
              <a:rPr lang="ru-RU" dirty="0" smtClean="0"/>
              <a:t>«</a:t>
            </a:r>
            <a:r>
              <a:rPr lang="ru-RU" dirty="0"/>
              <a:t>Окружающий мир».</a:t>
            </a:r>
          </a:p>
          <a:p>
            <a:r>
              <a:rPr lang="ru-RU" b="1" u="sng" dirty="0" smtClean="0"/>
              <a:t>Тема</a:t>
            </a:r>
            <a:r>
              <a:rPr lang="ru-RU" b="1" u="sng" dirty="0"/>
              <a:t>:</a:t>
            </a:r>
            <a:r>
              <a:rPr lang="ru-RU" dirty="0"/>
              <a:t> Наши ближайшие соседи.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33309" y="345409"/>
            <a:ext cx="4987291" cy="27803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3172" y="1091045"/>
            <a:ext cx="6615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Организуется выход на тему урока в ходе беседы с учащимися.</a:t>
            </a:r>
          </a:p>
          <a:p>
            <a:r>
              <a:rPr lang="ru-RU" dirty="0"/>
              <a:t>(Кого мы называем соседями? </a:t>
            </a:r>
          </a:p>
          <a:p>
            <a:r>
              <a:rPr lang="ru-RU" dirty="0"/>
              <a:t>Какие отношения мы должны с ними поддерживать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У </a:t>
            </a:r>
            <a:r>
              <a:rPr lang="ru-RU" dirty="0"/>
              <a:t>нашего государства тоже есть соседи. </a:t>
            </a:r>
          </a:p>
          <a:p>
            <a:r>
              <a:rPr lang="ru-RU" dirty="0"/>
              <a:t>Какое определение подходит? </a:t>
            </a:r>
          </a:p>
          <a:p>
            <a:r>
              <a:rPr lang="ru-RU" dirty="0"/>
              <a:t>Хорошо ли вы знаете соседей нашей страны? </a:t>
            </a:r>
          </a:p>
          <a:p>
            <a:r>
              <a:rPr lang="ru-RU" dirty="0"/>
              <a:t>Какие отношение мы должны с ними поддерживать?</a:t>
            </a:r>
            <a:endParaRPr lang="ru-RU" dirty="0">
              <a:effectLst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96300" y="3568700"/>
            <a:ext cx="5047300" cy="239568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733309" y="3568700"/>
            <a:ext cx="4852553" cy="23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66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38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16939" y="184666"/>
            <a:ext cx="1193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latin typeface="Times New Roman"/>
                <a:ea typeface="Calibri"/>
              </a:rPr>
              <a:t>2.Работа с понятиями, входящими в текст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939" y="929748"/>
            <a:ext cx="1193651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Все многообразие живого мира появилось на Земле постепенно, в течение длительного существования нашей планеты. Этот процесс связан с изменяющимися условиями жизни на нашей планете, в результате которых не имеющие приспособительных свойств живые организмы вымерли, и появились новые, наиболее хорошо приспособленные. Процессы эволюции протекают на Земле и по сей день.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С появлением </a:t>
            </a:r>
            <a:r>
              <a:rPr lang="ru-RU" sz="2000" i="1" dirty="0" err="1">
                <a:latin typeface="Times New Roman"/>
                <a:ea typeface="Calibri"/>
                <a:cs typeface="Calibri"/>
              </a:rPr>
              <a:t>цианобактерий</a:t>
            </a:r>
            <a:r>
              <a:rPr lang="ru-RU" sz="2000" i="1" dirty="0">
                <a:latin typeface="Times New Roman"/>
                <a:ea typeface="Calibri"/>
                <a:cs typeface="Calibri"/>
              </a:rPr>
              <a:t> на Земле связано появление атмосферы. Около 1,3 млрд лет назад от </a:t>
            </a:r>
            <a:r>
              <a:rPr lang="ru-RU" sz="2000" i="1" dirty="0" err="1">
                <a:latin typeface="Times New Roman"/>
                <a:ea typeface="Calibri"/>
                <a:cs typeface="Calibri"/>
              </a:rPr>
              <a:t>цианобактерий</a:t>
            </a:r>
            <a:r>
              <a:rPr lang="ru-RU" sz="2000" i="1" dirty="0">
                <a:latin typeface="Times New Roman"/>
                <a:ea typeface="Calibri"/>
                <a:cs typeface="Calibri"/>
              </a:rPr>
              <a:t> произошли зеленые и золотистые водоросли. С этого времени началась история существования растительного мира. Спустя 600 млн лет в водной среде появились многоклеточные водоросли. С их появлением связывают формирование озонового слоя.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С появлением </a:t>
            </a:r>
            <a:r>
              <a:rPr lang="ru-RU" sz="2000" i="1" dirty="0" err="1">
                <a:latin typeface="Times New Roman"/>
                <a:ea typeface="Calibri"/>
                <a:cs typeface="Calibri"/>
              </a:rPr>
              <a:t>риниофитов</a:t>
            </a:r>
            <a:r>
              <a:rPr lang="ru-RU" sz="2000" i="1" dirty="0">
                <a:latin typeface="Times New Roman"/>
                <a:ea typeface="Calibri"/>
                <a:cs typeface="Calibri"/>
              </a:rPr>
              <a:t> эволюция растительного мира шла по пути усложнения строения и возрастающего приспособления к условиям существования на суше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Calibri"/>
              </a:rPr>
              <a:t>Далее 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учитель просит учащихся выделить понятия в тексте, которые им показались малоизвестными или совсем новыми (эволюция, цианобактерии, </a:t>
            </a:r>
            <a:r>
              <a:rPr lang="ru-RU" sz="2000" dirty="0" err="1">
                <a:latin typeface="Times New Roman"/>
                <a:ea typeface="Calibri"/>
                <a:cs typeface="Calibri"/>
              </a:rPr>
              <a:t>риниофиты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). После выделения таких понятий можно с учащимися ставить цель урока или отдельных его этапов.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Calibri"/>
              </a:rPr>
              <a:t>Цель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: выявить значение понятий…., установить эволюционную последовательность появления растений.</a:t>
            </a:r>
            <a:endParaRPr lang="ru-RU" sz="20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39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66255" y="8786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>
                <a:latin typeface="Times New Roman"/>
                <a:ea typeface="Calibri"/>
              </a:rPr>
              <a:t>3.Задания для работы с предложенными </a:t>
            </a:r>
            <a:r>
              <a:rPr lang="ru-RU" sz="3600" i="1" u="sng" dirty="0" smtClean="0">
                <a:latin typeface="Times New Roman"/>
                <a:ea typeface="Calibri"/>
              </a:rPr>
              <a:t>понятиями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762040"/>
            <a:ext cx="11866417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После прохождения темы «Строение и развитие побега» учитель предлагает учащимся написанные на карточках понятия.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стебель;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 почка;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узел;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зачаточный стебель;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междоузлие;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пазуха листа;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почечные чешуи;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зачаточные листья;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годичный побег.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Часть этих понятий учащимися были пройдены (стебель, узел, междоузлие, пазуха листа, годичный побег), а часть  - является для них новыми. После ознакомления с данными понятиями учитель организует беседу по вопросам: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Какой темой объединены все эти понятия? (темой строение побега)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Какие из предложенных понятий вам уже знакомы? Дайте им определения.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Calibri"/>
              </a:rPr>
              <a:t>- Какие из понятий вам еще незнакомы?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Calibri"/>
              </a:rPr>
              <a:t>Цель</a:t>
            </a:r>
            <a:r>
              <a:rPr lang="ru-RU" dirty="0">
                <a:latin typeface="Times New Roman"/>
                <a:ea typeface="Calibri"/>
                <a:cs typeface="Calibri"/>
              </a:rPr>
              <a:t>: продолжить изучение строения побега и выяснить значение понятий ….</a:t>
            </a:r>
            <a:endParaRPr lang="ru-RU" sz="1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93517" y="37596"/>
            <a:ext cx="11845637" cy="685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Calibri"/>
              </a:rPr>
              <a:t>1. </a:t>
            </a:r>
            <a:r>
              <a:rPr lang="ru-RU" sz="3200" b="1" dirty="0">
                <a:latin typeface="Times New Roman"/>
                <a:ea typeface="Calibri"/>
                <a:cs typeface="Calibri"/>
              </a:rPr>
              <a:t>Учитель предлагает учащимся сформулировать цель  урока при помощи опорных глаголов</a:t>
            </a:r>
            <a:r>
              <a:rPr lang="ru-RU" sz="3200" dirty="0">
                <a:latin typeface="Times New Roman"/>
                <a:ea typeface="Calibri"/>
                <a:cs typeface="Calibri"/>
              </a:rPr>
              <a:t>: </a:t>
            </a:r>
            <a:r>
              <a:rPr lang="ru-RU" sz="3200" i="1" dirty="0">
                <a:latin typeface="Times New Roman"/>
                <a:ea typeface="Calibri"/>
                <a:cs typeface="Calibri"/>
              </a:rPr>
              <a:t>изучить, узнать, суметь, выяснить, обобщить, закрепить, доказать, сравнить, проанализировать, сделать вывод, разобраться, систематизировать</a:t>
            </a:r>
            <a:r>
              <a:rPr lang="ru-RU" sz="3200" dirty="0">
                <a:latin typeface="Times New Roman"/>
                <a:ea typeface="Calibri"/>
                <a:cs typeface="Calibri"/>
              </a:rPr>
              <a:t>. 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Calibri"/>
              </a:rPr>
              <a:t>Например, тема урока: «Водоросли. Их разнообразие и значение в природе». Предполагаемые цели с использованием заданных глаголов, которые могут сформулировать учащиеся: изучить строение водорослей, узнать, как приспособлены водоросли к жизни в воде, разобраться в классификации водорослей, сделать вывод о значении водорослей в природе и жизни человека.</a:t>
            </a:r>
            <a:endParaRPr lang="ru-RU" sz="32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8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40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18209" y="792087"/>
            <a:ext cx="11835246" cy="5081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600" b="1" i="1" dirty="0">
                <a:latin typeface="Times New Roman"/>
                <a:ea typeface="Calibri"/>
                <a:cs typeface="Calibri"/>
              </a:rPr>
              <a:t>Проектно-исследовательские задания</a:t>
            </a:r>
            <a:endParaRPr lang="ru-RU" sz="96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3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41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28153" y="123796"/>
            <a:ext cx="119253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Calibri"/>
              </a:rPr>
              <a:t>Педагог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: Наш сегодняшний урок мне хотелось бы начать с несколько необычного вопроса.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Кем бы вы хотели стать в будущем?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А как вы думаете, что необходимо для того, чтобы ваша мечта о будущей профессии осуществилась? </a:t>
            </a:r>
            <a:endParaRPr lang="ru-RU" sz="2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151" y="1217353"/>
            <a:ext cx="11925301" cy="564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Calibri"/>
              </a:rPr>
              <a:t>Педагог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:  Я предлагаю вам составить карту биологических профессий, которую можно будет в дальнейшем заполнять и расширять. Сегодня мы с вами познакомимся с тремя крупными направлениями биологических профессий: наука, медицина и сельское хозяйство. У нас есть три ряда, каждый из которых будет составлять свою часть биологической профессии, посвященных той или иной группы.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Calibri"/>
              </a:rPr>
              <a:t>Цель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: составить карту биологических профессий.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</a:rPr>
              <a:t>Давайте подумаем, что мы можем включить в эту карту профессий? Какие разделы? Что нам было бы интересно узнать? </a:t>
            </a:r>
            <a:endParaRPr lang="ru-RU" sz="2000" dirty="0"/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Учащиеся предлагают свои варианты, из которых учитель составляет план будущей карты профессий. Однако, педагогу необходимо будет подвести учащихся к мысли о следующих разделах: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1.Какие профессии есть в той или иной сфере.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2.В чем заключается сущность той или иной профессии.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3.Какова роль в обществе той или иной профессии.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4.Какими знаниями необходимо обладать для того, чтобы работать в той или иной сфере.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5.Какие качества личности необходимо развивать и формировать у себя в той или иной профессии.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6.Где можно получить образование, чтобы работать в той или иной профессии.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Calibri"/>
              </a:rPr>
              <a:t>Можно добавлять свои пожелания и задумки к имеющемуся перечню задач.</a:t>
            </a:r>
            <a:endParaRPr lang="ru-RU" sz="20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6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42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28154" y="96165"/>
            <a:ext cx="11914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/>
                <a:ea typeface="Times New Roman"/>
              </a:rPr>
              <a:t>Учитель дополняет реальную ситуацию фантастикой. На уроках литературного чтения фантастическая добавка актуальна в таких заданиях: написать письмо  литературному герою; сочинить письмо одного литературного героя  к другому; представить, что встретились с героями  перед важным событием; рассказать от лица литературного героя.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68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03907" y="190525"/>
            <a:ext cx="1197032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В начале урока учитель проводит демонстрационный эксперимент: берет два обесцвеченных листа герани и капает йод. Один лист синеет, а другой нет. Один лист синеет, а другой нет. Учитель организует беседу по результатам эксперимента: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Calibri"/>
              </a:rPr>
              <a:t>О чем свидетельствует появление фиолетовой окраски после реакции с йодом? (О том, что в листьях образовался крахмал).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Calibri"/>
              </a:rPr>
              <a:t>Откуда в листьях герани появился крахмал? (Образовался в процессе фотосинтеза)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Calibri"/>
              </a:rPr>
              <a:t>Почему в одном листе крахмала произошел процесс фотосинтеза, а в другом нет? (Вероятно, в первом случае были соблюдены какие-то условия, при которых фотосинтез происходит, а во втором случае условия соблюдены не были)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Calibri"/>
              </a:rPr>
              <a:t>Что это за условия? (Учащиеся называют условия, могут назвать не все условия)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Calibri"/>
              </a:rPr>
              <a:t>Как можно доказать, что для протекания фотосинтеза необходимы определенные условия? (Экспериментальным путем)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Times New Roman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Calibri"/>
              </a:rPr>
              <a:t>Цель</a:t>
            </a:r>
            <a:r>
              <a:rPr lang="ru-RU" sz="2400" dirty="0">
                <a:latin typeface="Times New Roman"/>
                <a:ea typeface="Calibri"/>
                <a:cs typeface="Calibri"/>
              </a:rPr>
              <a:t>: определить и экспериментально доказать условия, которые необходимы для процесса фотосинтеза. 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2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55863" y="1748050"/>
            <a:ext cx="11949545" cy="168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600" b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Мозговой штурм</a:t>
            </a:r>
            <a:endParaRPr lang="ru-RU" sz="96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6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96982" y="134842"/>
            <a:ext cx="11946082" cy="558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Продуцирование новых идей в процессе групповой работы.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Учащимся предлагается подобрать как можно больше слов-ассоциаций по предложенной теме, либо способов решения конкретной проблемы.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1A1A1A"/>
              </a:solidFill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К 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примеру, учащимся предлагается озвучить как можно больше ассоциаций со словом «</a:t>
            </a:r>
            <a:r>
              <a:rPr lang="ru-RU" sz="2400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gadget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». После проведения мозгового штурма учитель задаёт вопрос: "Какие ассоциации у вас возникли: положительные или отрицательные? Каких больше? Гаджеты — это хорошо или плохо?". Далее педагог предлагает учащимся подискутировать на данную тему, используя знания иностранного языка.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Цель: высказать свою точку зрения, обсудить роль гаджетов, провести дискуссию, аргументировать своё мнение на иностранном языке. 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i="1" dirty="0" smtClean="0">
              <a:solidFill>
                <a:srgbClr val="1A1A1A"/>
              </a:solidFill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Приём </a:t>
            </a: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применим к урокам по развитию речевых навыков в старшей школе.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4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46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45472" y="1779223"/>
            <a:ext cx="1189759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600" b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Наглядный образ</a:t>
            </a:r>
            <a:endParaRPr lang="ru-RU" sz="96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9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47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59327" y="51398"/>
            <a:ext cx="11873346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Незаконченная таблица, схема, </a:t>
            </a:r>
            <a:r>
              <a:rPr lang="ru-RU" sz="2400" i="1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инфографика</a:t>
            </a: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, незаполненные элементы которой активизирует мыслительную деятельность и подводит к тебе и цели урока.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Например, при изучении грамматической темы "Степени сравнения прилагательных" ученикам демонстрируется таблица с частично заполненными ячейками (формы прилагательных с изменениями в написании, примеры). Ученикам предлагается заполнить пустые ячейки по образцу и сформулировать орфографические правила образования степеней сравнения прилагательных.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80949"/>
              </p:ext>
            </p:extLst>
          </p:nvPr>
        </p:nvGraphicFramePr>
        <p:xfrm>
          <a:off x="159327" y="3225842"/>
          <a:ext cx="11288279" cy="2561466"/>
        </p:xfrm>
        <a:graphic>
          <a:graphicData uri="http://schemas.openxmlformats.org/drawingml/2006/table">
            <a:tbl>
              <a:tblPr firstRow="1" firstCol="1" bandRow="1"/>
              <a:tblGrid>
                <a:gridCol w="827348"/>
                <a:gridCol w="3770997"/>
                <a:gridCol w="2994863"/>
                <a:gridCol w="369507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nic</a:t>
                      </a:r>
                      <a:r>
                        <a:rPr lang="ru-RU" sz="24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nic</a:t>
                      </a: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er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  the nic</a:t>
                      </a: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est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larg</a:t>
                      </a:r>
                      <a:r>
                        <a:rPr lang="ru-RU" sz="24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2.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eas</a:t>
                      </a: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eas</a:t>
                      </a: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ier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the eas</a:t>
                      </a: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iest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early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3.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hot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hot</a:t>
                      </a: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ter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the hot</a:t>
                      </a: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test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big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9327" y="6008323"/>
            <a:ext cx="1173826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/>
                <a:ea typeface="Calibri"/>
                <a:cs typeface="Calibri"/>
              </a:rPr>
              <a:t>Приём применим к любым грамматическим темам.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5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48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69717" y="89867"/>
            <a:ext cx="118629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Наглядный образ в виде картинок, </a:t>
            </a:r>
            <a:r>
              <a:rPr lang="ru-RU" sz="2400" b="1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инфографики</a:t>
            </a:r>
            <a:r>
              <a:rPr lang="ru-RU" sz="2400" b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, коротких видеороликов, раздаточного материала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Формулировка темы и целей на основе увиденного.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Учащимся демонстрируются короткие сюжеты, набор картинок, </a:t>
            </a:r>
            <a:r>
              <a:rPr lang="ru-RU" sz="2400" i="1" dirty="0" err="1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инфографики</a:t>
            </a: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,  или раздаются карточки, буклеты на определённую тему. 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К примеру, на экране демонстрируются вырезки из газет, посвященные разным природным катаклизмам. Учащиеся рассказывают, о чем каждая из статей. В ходе беседы учащиеся приходят к выводу, что все статьи объединяет одна  общая тема – стихийные бедствия. Далее учитель задает вопрос</a:t>
            </a:r>
            <a:r>
              <a:rPr lang="en-US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: «What do you know about natural disasters?». 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У учащихся возникнут затруднения, связанные с нехваткой словарного запаса (лексики). Педагог предлагает школьникам восполнить лексический пробел с помощью статей, отрывков  из информационных сообщений.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1A1A1A"/>
              </a:solidFill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Цель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: изучение лексики по теме «Стихийные бедствия</a:t>
            </a:r>
            <a:r>
              <a:rPr lang="ru-RU" sz="2400" i="1" dirty="0">
                <a:solidFill>
                  <a:srgbClr val="1A1A1A"/>
                </a:solidFill>
                <a:latin typeface="Times New Roman"/>
                <a:ea typeface="Times New Roman"/>
                <a:cs typeface="Calibri"/>
              </a:rPr>
              <a:t>».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5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17763" y="151979"/>
            <a:ext cx="11966863" cy="588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Предлагаем тему урока и слова "помощники":</a:t>
            </a:r>
            <a:endParaRPr lang="ru-RU" sz="2800" dirty="0">
              <a:latin typeface="Times New Roman"/>
              <a:ea typeface="Times New Roman"/>
            </a:endParaRPr>
          </a:p>
          <a:p>
            <a:pPr marL="900430" fontAlgn="base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Повторить…..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Изучить….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Узнать…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Проверить…</a:t>
            </a:r>
            <a:endParaRPr lang="ru-RU" sz="28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 помощью слов "помощников" дети формулируют цели урока.</a:t>
            </a:r>
            <a:endParaRPr lang="ru-RU" sz="28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2. На уроке русского языка по теме "Будущее время глаголов" предлагаем детям продолжить ряды слов:</a:t>
            </a:r>
            <a:endParaRPr lang="ru-RU" sz="2800" dirty="0">
              <a:latin typeface="Times New Roman"/>
              <a:ea typeface="Times New Roman"/>
            </a:endParaRPr>
          </a:p>
          <a:p>
            <a:pPr marL="810260" fontAlgn="base"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Играть – играл – играю –…</a:t>
            </a:r>
            <a:b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Читать – читал – читаю –…</a:t>
            </a:r>
            <a:endParaRPr lang="ru-RU" sz="2800" dirty="0">
              <a:latin typeface="Times New Roman"/>
              <a:ea typeface="Times New Roman"/>
            </a:endParaRPr>
          </a:p>
          <a:p>
            <a:pPr marL="457200" indent="540385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SimSun"/>
                <a:cs typeface="Times New Roman"/>
              </a:rPr>
              <a:t>Дополнив ряды глаголами </a:t>
            </a:r>
            <a:r>
              <a:rPr lang="ru-RU" sz="2800" i="1" dirty="0">
                <a:latin typeface="Times New Roman"/>
                <a:ea typeface="SimSun"/>
                <a:cs typeface="Times New Roman"/>
              </a:rPr>
              <a:t>«буду играть» </a:t>
            </a:r>
            <a:r>
              <a:rPr lang="ru-RU" sz="2800" dirty="0">
                <a:latin typeface="Times New Roman"/>
                <a:ea typeface="SimSun"/>
                <a:cs typeface="Times New Roman"/>
              </a:rPr>
              <a:t>и </a:t>
            </a:r>
            <a:r>
              <a:rPr lang="ru-RU" sz="2800" i="1" dirty="0">
                <a:latin typeface="Times New Roman"/>
                <a:ea typeface="SimSun"/>
                <a:cs typeface="Times New Roman"/>
              </a:rPr>
              <a:t>«буду читать» </a:t>
            </a:r>
            <a:r>
              <a:rPr lang="ru-RU" sz="2800" dirty="0">
                <a:latin typeface="Times New Roman"/>
                <a:ea typeface="SimSun"/>
                <a:cs typeface="Times New Roman"/>
              </a:rPr>
              <a:t>и, объяснив, что это глаголы будущего времени, обучающиеся формулируют </a:t>
            </a:r>
            <a:r>
              <a:rPr lang="ru-RU" sz="2800" b="1" dirty="0" smtClean="0">
                <a:latin typeface="Times New Roman"/>
                <a:ea typeface="SimSun"/>
                <a:cs typeface="Times New Roman"/>
              </a:rPr>
              <a:t>Цель </a:t>
            </a:r>
            <a:r>
              <a:rPr lang="ru-RU" sz="2800" b="1" dirty="0">
                <a:latin typeface="Times New Roman"/>
                <a:ea typeface="SimSun"/>
                <a:cs typeface="Times New Roman"/>
              </a:rPr>
              <a:t>урока</a:t>
            </a:r>
            <a:r>
              <a:rPr lang="ru-RU" sz="2800" dirty="0">
                <a:latin typeface="Times New Roman"/>
                <a:ea typeface="SimSun"/>
                <a:cs typeface="Times New Roman"/>
              </a:rPr>
              <a:t>: изучить глаголы в будущем времени. </a:t>
            </a:r>
            <a:endParaRPr lang="ru-RU" sz="28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6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38545" y="172512"/>
            <a:ext cx="1189412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Calibri"/>
              </a:rPr>
              <a:t>Например,</a:t>
            </a:r>
            <a:r>
              <a:rPr lang="ru-RU" sz="3600" u="sng" dirty="0">
                <a:latin typeface="Times New Roman"/>
                <a:ea typeface="Calibri"/>
                <a:cs typeface="Calibri"/>
              </a:rPr>
              <a:t> тема урока в 4 классе: «Край, в котором ты живешь».</a:t>
            </a:r>
            <a:r>
              <a:rPr lang="ru-RU" sz="3600" dirty="0">
                <a:latin typeface="Times New Roman"/>
                <a:ea typeface="Calibri"/>
                <a:cs typeface="Calibri"/>
              </a:rPr>
              <a:t> Предполагаемые цели с использованием заданных глаголов, которые могут сформулировать учащиеся:  </a:t>
            </a:r>
            <a:endParaRPr lang="ru-RU" sz="3600" dirty="0" smtClean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 smtClean="0">
                <a:latin typeface="Times New Roman"/>
                <a:ea typeface="Calibri"/>
                <a:cs typeface="Calibri"/>
              </a:rPr>
              <a:t>узнать </a:t>
            </a:r>
            <a:r>
              <a:rPr lang="ru-RU" sz="3600" b="1" u="sng" dirty="0">
                <a:latin typeface="Times New Roman"/>
                <a:ea typeface="Calibri"/>
                <a:cs typeface="Calibri"/>
              </a:rPr>
              <a:t>(познакомиться с)</a:t>
            </a:r>
            <a:r>
              <a:rPr lang="ru-RU" sz="3600" dirty="0">
                <a:latin typeface="Times New Roman"/>
                <a:ea typeface="Calibri"/>
                <a:cs typeface="Calibri"/>
              </a:rPr>
              <a:t> музыкальные(ми) произведения (ми) о красоте  родного края, </a:t>
            </a:r>
            <a:endParaRPr lang="ru-RU" sz="36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>
                <a:latin typeface="Times New Roman"/>
                <a:ea typeface="Calibri"/>
                <a:cs typeface="Calibri"/>
              </a:rPr>
              <a:t>выяснить, </a:t>
            </a:r>
            <a:r>
              <a:rPr lang="ru-RU" sz="3600" dirty="0">
                <a:latin typeface="Times New Roman"/>
                <a:ea typeface="Calibri"/>
                <a:cs typeface="Calibri"/>
              </a:rPr>
              <a:t>как средствами музыки можно описать </a:t>
            </a:r>
            <a:r>
              <a:rPr lang="ru-RU" sz="3600" dirty="0" smtClean="0">
                <a:latin typeface="Times New Roman"/>
                <a:ea typeface="Calibri"/>
                <a:cs typeface="Calibri"/>
              </a:rPr>
              <a:t>природу?</a:t>
            </a:r>
            <a:endParaRPr lang="ru-RU" sz="3600" dirty="0" smtClean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 smtClean="0">
                <a:latin typeface="Times New Roman"/>
                <a:ea typeface="Calibri"/>
              </a:rPr>
              <a:t>сравнить</a:t>
            </a:r>
            <a:r>
              <a:rPr lang="ru-RU" sz="3600" dirty="0" smtClean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несколько музыкальных произведений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54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128153" y="364231"/>
            <a:ext cx="11831783" cy="627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Calibri"/>
              </a:rPr>
              <a:t>2. </a:t>
            </a:r>
            <a:r>
              <a:rPr lang="ru-RU" sz="2700" b="1" dirty="0">
                <a:latin typeface="Times New Roman"/>
                <a:ea typeface="Calibri"/>
                <a:cs typeface="Calibri"/>
              </a:rPr>
              <a:t>Учитель озвучивает тему урока и формулирует его цель. Далее учитель просит учащихся дополнить или скорректировать поставленную цель</a:t>
            </a:r>
            <a:r>
              <a:rPr lang="ru-RU" sz="2700" dirty="0">
                <a:latin typeface="Times New Roman"/>
                <a:ea typeface="Calibri"/>
                <a:cs typeface="Calibri"/>
              </a:rPr>
              <a:t>. </a:t>
            </a:r>
            <a:endParaRPr lang="ru-RU" sz="27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Calibri"/>
              </a:rPr>
              <a:t>Например, на уроке по теме: «Значение бактерий в природе и жизни человека», учитель предлагает учащимся цель урока: «Продолжить знакомство с царством бактерий, показать значение бактерий в природе и жизни человека». Затем учитель просит учащихся дополнить поставленную цель, с учетом их интересов, знаний, связанных с этой темой. Дополнениями может быть:</a:t>
            </a:r>
            <a:endParaRPr lang="ru-RU" sz="27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Calibri"/>
              </a:rPr>
              <a:t>- узнать, какие заболевания вызывают бактерии;</a:t>
            </a:r>
            <a:endParaRPr lang="ru-RU" sz="27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Calibri"/>
              </a:rPr>
              <a:t>- рассмотреть заболевания, вызываемые бактериями;</a:t>
            </a:r>
            <a:endParaRPr lang="ru-RU" sz="27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Calibri"/>
              </a:rPr>
              <a:t>- узнать, как можно уберечься от этих болезней;</a:t>
            </a:r>
            <a:endParaRPr lang="ru-RU" sz="27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Calibri"/>
              </a:rPr>
              <a:t>- выяснить положительное значение бактерий в природе и жизни человека.</a:t>
            </a:r>
            <a:endParaRPr lang="ru-RU" sz="27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07371" y="124293"/>
            <a:ext cx="11956473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Например, на уроке по теме:</a:t>
            </a:r>
            <a:r>
              <a:rPr lang="ru-RU" sz="2800" b="1" dirty="0">
                <a:latin typeface="Times New Roman"/>
                <a:ea typeface="Calibri"/>
                <a:cs typeface="Calibri"/>
              </a:rPr>
              <a:t> «Музыкальные фильмы-сказки»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 учитель предлагает  к просмотру видеофрагмент фильма «Приключения Буратино» с исполнением героями фильма песни.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 </a:t>
            </a:r>
            <a:r>
              <a:rPr lang="ru-RU" sz="2800" b="1" dirty="0" smtClean="0">
                <a:latin typeface="Times New Roman"/>
                <a:ea typeface="Calibri"/>
                <a:cs typeface="Calibri"/>
              </a:rPr>
              <a:t>Цель </a:t>
            </a:r>
            <a:r>
              <a:rPr lang="ru-RU" sz="2800" b="1" dirty="0">
                <a:latin typeface="Times New Roman"/>
                <a:ea typeface="Calibri"/>
                <a:cs typeface="Calibri"/>
              </a:rPr>
              <a:t>урока</a:t>
            </a:r>
            <a:r>
              <a:rPr lang="ru-RU" sz="2800" dirty="0">
                <a:latin typeface="Times New Roman"/>
                <a:ea typeface="Calibri"/>
                <a:cs typeface="Calibri"/>
              </a:rPr>
              <a:t>: «Выяснить, как музыка помогает отразить характер персонажей фильма? ». 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Затем учитель просит учащихся дополнить поставленную цель, с учетом их интересов, знаний, связанных с этой темой. Дополнениями может быть: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- узнать, какие черты папы Карло отражает его песня?;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Calibri"/>
              </a:rPr>
              <a:t>- выяснить жанр песни;</a:t>
            </a:r>
            <a:endParaRPr lang="ru-RU" sz="28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Calibri"/>
                <a:cs typeface="Calibri"/>
              </a:rPr>
              <a:t>-предположить, если бы вы были композиторами, какие бы средства выразительности выбрали для создания образа Буратино?</a:t>
            </a:r>
            <a:endParaRPr lang="ru-RU" sz="28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4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3B850FF-6169-4056-8077-06FFA93A5366}" type="slidenum">
              <a:rPr lang="ru-RU" noProof="0" smtClean="0"/>
              <a:t>9</a:t>
            </a:fld>
            <a:endParaRPr lang="ru-RU" noProof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518" y="135000"/>
            <a:ext cx="11972935" cy="604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Calibri"/>
              </a:rPr>
              <a:t>3. </a:t>
            </a:r>
            <a:r>
              <a:rPr lang="ru-RU" sz="2600" b="1" dirty="0">
                <a:latin typeface="Times New Roman"/>
                <a:ea typeface="Calibri"/>
                <a:cs typeface="Calibri"/>
              </a:rPr>
              <a:t>Учитель озвучивает тему урока и предлагает несколько вариантов задач, которые могут реализовываться через эту тему. Затем просит учащихся выбрать те задачи, которые могут быть актуальны именно на данном уроке</a:t>
            </a:r>
            <a:r>
              <a:rPr lang="ru-RU" sz="2600" dirty="0">
                <a:latin typeface="Times New Roman"/>
                <a:ea typeface="Calibri"/>
                <a:cs typeface="Calibri"/>
              </a:rPr>
              <a:t>. Например, учитель озвучивает тему урока: «Строение и значение цветка в жизни растений», а затем предлагает несколько задач к данной теме и просит выбрать те задачи, которые на их взгляд необходимо изучить на сегодняшнем уроке.</a:t>
            </a:r>
            <a:endParaRPr lang="ru-RU" sz="26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Calibri"/>
              </a:rPr>
              <a:t>- познакомиться со строением цветка;</a:t>
            </a:r>
            <a:endParaRPr lang="ru-RU" sz="26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Calibri"/>
              </a:rPr>
              <a:t>- раскрыть биологическое значение частей цветка;</a:t>
            </a:r>
            <a:endParaRPr lang="ru-RU" sz="26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Calibri"/>
              </a:rPr>
              <a:t>- сформировать представление о соцветиях, как группе цветков;</a:t>
            </a:r>
            <a:endParaRPr lang="ru-RU" sz="26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Calibri"/>
              </a:rPr>
              <a:t>- дать представление об однополых и обоеполых цветках;</a:t>
            </a:r>
            <a:endParaRPr lang="ru-RU" sz="26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Calibri"/>
              </a:rPr>
              <a:t>- раскрыть значение опыления для образования семян;</a:t>
            </a:r>
            <a:endParaRPr lang="ru-RU" sz="26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Calibri"/>
              </a:rPr>
              <a:t>- доказать, что цветок является видоизмененным побегом;</a:t>
            </a:r>
            <a:endParaRPr lang="ru-RU" sz="26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Calibri"/>
              </a:rPr>
              <a:t>- дать представление о различных видах опыления и приспособлениях к ним.</a:t>
            </a:r>
            <a:endParaRPr lang="ru-RU" sz="26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1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9A1E4C-8388-4821-B0C4-BDD29A5F0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A6A2B0-0AA5-4A3C-A463-A9815E212A83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sharepoint/v3"/>
    <ds:schemaRef ds:uri="http://purl.org/dc/elements/1.1/"/>
    <ds:schemaRef ds:uri="71af3243-3dd4-4a8d-8c0d-dd76da1f02a5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EFF82A-2FA9-4126-8B42-749013CDA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_DappledVTI</Template>
  <TotalTime>0</TotalTime>
  <Words>4580</Words>
  <Application>Microsoft Office PowerPoint</Application>
  <PresentationFormat>Произвольный</PresentationFormat>
  <Paragraphs>406</Paragraphs>
  <Slides>48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DappledVTI</vt:lpstr>
      <vt:lpstr>Приемы  организации ученического целеполагания 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2021-04-22T19:30:46Z</dcterms:created>
  <dcterms:modified xsi:type="dcterms:W3CDTF">2024-10-09T07:32:30Z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